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0"/>
  </p:notesMasterIdLst>
  <p:handoutMasterIdLst>
    <p:handoutMasterId r:id="rId51"/>
  </p:handoutMasterIdLst>
  <p:sldIdLst>
    <p:sldId id="1796" r:id="rId2"/>
    <p:sldId id="1954" r:id="rId3"/>
    <p:sldId id="1935" r:id="rId4"/>
    <p:sldId id="1823" r:id="rId5"/>
    <p:sldId id="1886" r:id="rId6"/>
    <p:sldId id="1887" r:id="rId7"/>
    <p:sldId id="1888" r:id="rId8"/>
    <p:sldId id="1889" r:id="rId9"/>
    <p:sldId id="1890" r:id="rId10"/>
    <p:sldId id="1891" r:id="rId11"/>
    <p:sldId id="1892" r:id="rId12"/>
    <p:sldId id="1893" r:id="rId13"/>
    <p:sldId id="1894" r:id="rId14"/>
    <p:sldId id="1895" r:id="rId15"/>
    <p:sldId id="1914" r:id="rId16"/>
    <p:sldId id="1936" r:id="rId17"/>
    <p:sldId id="1961" r:id="rId18"/>
    <p:sldId id="1900" r:id="rId19"/>
    <p:sldId id="1835" r:id="rId20"/>
    <p:sldId id="1925" r:id="rId21"/>
    <p:sldId id="1926" r:id="rId22"/>
    <p:sldId id="1940" r:id="rId23"/>
    <p:sldId id="1909" r:id="rId24"/>
    <p:sldId id="1941" r:id="rId25"/>
    <p:sldId id="1950" r:id="rId26"/>
    <p:sldId id="1952" r:id="rId27"/>
    <p:sldId id="1839" r:id="rId28"/>
    <p:sldId id="1907" r:id="rId29"/>
    <p:sldId id="1908" r:id="rId30"/>
    <p:sldId id="1942" r:id="rId31"/>
    <p:sldId id="1949" r:id="rId32"/>
    <p:sldId id="1915" r:id="rId33"/>
    <p:sldId id="1924" r:id="rId34"/>
    <p:sldId id="1946" r:id="rId35"/>
    <p:sldId id="1947" r:id="rId36"/>
    <p:sldId id="1841" r:id="rId37"/>
    <p:sldId id="1904" r:id="rId38"/>
    <p:sldId id="1902" r:id="rId39"/>
    <p:sldId id="1906" r:id="rId40"/>
    <p:sldId id="1901" r:id="rId41"/>
    <p:sldId id="1953" r:id="rId42"/>
    <p:sldId id="1937" r:id="rId43"/>
    <p:sldId id="1963" r:id="rId44"/>
    <p:sldId id="1956" r:id="rId45"/>
    <p:sldId id="1958" r:id="rId46"/>
    <p:sldId id="1883" r:id="rId47"/>
    <p:sldId id="1838" r:id="rId48"/>
    <p:sldId id="1843" r:id="rId4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STRUC Karine" initials="AK"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66"/>
    <a:srgbClr val="000000"/>
    <a:srgbClr val="FFFFFF"/>
    <a:srgbClr val="2A34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95" autoAdjust="0"/>
    <p:restoredTop sz="96395" autoAdjust="0"/>
  </p:normalViewPr>
  <p:slideViewPr>
    <p:cSldViewPr snapToGrid="0">
      <p:cViewPr varScale="1">
        <p:scale>
          <a:sx n="107" d="100"/>
          <a:sy n="107" d="100"/>
        </p:scale>
        <p:origin x="1392" y="114"/>
      </p:cViewPr>
      <p:guideLst>
        <p:guide orient="horz" pos="2160"/>
        <p:guide pos="2880"/>
      </p:guideLst>
    </p:cSldViewPr>
  </p:slideViewPr>
  <p:notesTextViewPr>
    <p:cViewPr>
      <p:scale>
        <a:sx n="1" d="1"/>
        <a:sy n="1" d="1"/>
      </p:scale>
      <p:origin x="0" y="0"/>
    </p:cViewPr>
  </p:notesTextViewPr>
  <p:notesViewPr>
    <p:cSldViewPr snapToGrid="0">
      <p:cViewPr varScale="1">
        <p:scale>
          <a:sx n="79" d="100"/>
          <a:sy n="79" d="100"/>
        </p:scale>
        <p:origin x="-3936" y="-8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397" cy="496569"/>
          </a:xfrm>
          <a:prstGeom prst="rect">
            <a:avLst/>
          </a:prstGeom>
        </p:spPr>
        <p:txBody>
          <a:bodyPr vert="horz" lIns="90690" tIns="45345" rIns="90690" bIns="45345" rtlCol="0"/>
          <a:lstStyle>
            <a:lvl1pPr algn="l">
              <a:defRPr sz="1200"/>
            </a:lvl1pPr>
          </a:lstStyle>
          <a:p>
            <a:endParaRPr lang="fr-FR"/>
          </a:p>
        </p:txBody>
      </p:sp>
      <p:sp>
        <p:nvSpPr>
          <p:cNvPr id="3" name="Espace réservé de la date 2"/>
          <p:cNvSpPr>
            <a:spLocks noGrp="1"/>
          </p:cNvSpPr>
          <p:nvPr>
            <p:ph type="dt" sz="quarter" idx="1"/>
          </p:nvPr>
        </p:nvSpPr>
        <p:spPr>
          <a:xfrm>
            <a:off x="3850706" y="0"/>
            <a:ext cx="2945397" cy="496569"/>
          </a:xfrm>
          <a:prstGeom prst="rect">
            <a:avLst/>
          </a:prstGeom>
        </p:spPr>
        <p:txBody>
          <a:bodyPr vert="horz" lIns="90690" tIns="45345" rIns="90690" bIns="45345" rtlCol="0"/>
          <a:lstStyle>
            <a:lvl1pPr algn="r">
              <a:defRPr sz="1200"/>
            </a:lvl1pPr>
          </a:lstStyle>
          <a:p>
            <a:fld id="{CC3AD52B-AA37-47DA-95F4-B6041A05FA60}" type="datetimeFigureOut">
              <a:rPr lang="fr-FR" smtClean="0"/>
              <a:t>11/02/2021</a:t>
            </a:fld>
            <a:endParaRPr lang="fr-FR"/>
          </a:p>
        </p:txBody>
      </p:sp>
      <p:sp>
        <p:nvSpPr>
          <p:cNvPr id="4" name="Espace réservé du pied de page 3"/>
          <p:cNvSpPr>
            <a:spLocks noGrp="1"/>
          </p:cNvSpPr>
          <p:nvPr>
            <p:ph type="ftr" sz="quarter" idx="2"/>
          </p:nvPr>
        </p:nvSpPr>
        <p:spPr>
          <a:xfrm>
            <a:off x="0" y="9428493"/>
            <a:ext cx="2945397" cy="496568"/>
          </a:xfrm>
          <a:prstGeom prst="rect">
            <a:avLst/>
          </a:prstGeom>
        </p:spPr>
        <p:txBody>
          <a:bodyPr vert="horz" lIns="90690" tIns="45345" rIns="90690" bIns="45345"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706" y="9428493"/>
            <a:ext cx="2945397" cy="496568"/>
          </a:xfrm>
          <a:prstGeom prst="rect">
            <a:avLst/>
          </a:prstGeom>
        </p:spPr>
        <p:txBody>
          <a:bodyPr vert="horz" lIns="90690" tIns="45345" rIns="90690" bIns="45345" rtlCol="0" anchor="b"/>
          <a:lstStyle>
            <a:lvl1pPr algn="r">
              <a:defRPr sz="1200"/>
            </a:lvl1pPr>
          </a:lstStyle>
          <a:p>
            <a:fld id="{7344209E-966B-4DE1-910A-2B6C6645A5F4}" type="slidenum">
              <a:rPr lang="fr-FR" smtClean="0"/>
              <a:t>‹N°›</a:t>
            </a:fld>
            <a:endParaRPr lang="fr-FR"/>
          </a:p>
        </p:txBody>
      </p:sp>
    </p:spTree>
    <p:extLst>
      <p:ext uri="{BB962C8B-B14F-4D97-AF65-F5344CB8AC3E}">
        <p14:creationId xmlns:p14="http://schemas.microsoft.com/office/powerpoint/2010/main" val="327231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8056"/>
          </a:xfrm>
          <a:prstGeom prst="rect">
            <a:avLst/>
          </a:prstGeom>
        </p:spPr>
        <p:txBody>
          <a:bodyPr vert="horz" lIns="91434" tIns="45717" rIns="91434" bIns="45717" rtlCol="0"/>
          <a:lstStyle>
            <a:lvl1pPr algn="l">
              <a:defRPr sz="1200"/>
            </a:lvl1pPr>
          </a:lstStyle>
          <a:p>
            <a:endParaRPr lang="fr-FR"/>
          </a:p>
        </p:txBody>
      </p:sp>
      <p:sp>
        <p:nvSpPr>
          <p:cNvPr id="3" name="Espace réservé de la date 2"/>
          <p:cNvSpPr>
            <a:spLocks noGrp="1"/>
          </p:cNvSpPr>
          <p:nvPr>
            <p:ph type="dt" idx="1"/>
          </p:nvPr>
        </p:nvSpPr>
        <p:spPr>
          <a:xfrm>
            <a:off x="3850444" y="1"/>
            <a:ext cx="2945659" cy="498056"/>
          </a:xfrm>
          <a:prstGeom prst="rect">
            <a:avLst/>
          </a:prstGeom>
        </p:spPr>
        <p:txBody>
          <a:bodyPr vert="horz" lIns="91434" tIns="45717" rIns="91434" bIns="45717" rtlCol="0"/>
          <a:lstStyle>
            <a:lvl1pPr algn="r">
              <a:defRPr sz="1200"/>
            </a:lvl1pPr>
          </a:lstStyle>
          <a:p>
            <a:fld id="{0FDB2DDC-137D-462C-A8D2-622B4A890710}" type="datetimeFigureOut">
              <a:rPr lang="fr-FR" smtClean="0"/>
              <a:t>11/02/2021</a:t>
            </a:fld>
            <a:endParaRPr lang="fr-FR"/>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34" tIns="45717" rIns="91434" bIns="45717" rtlCol="0" anchor="ctr"/>
          <a:lstStyle/>
          <a:p>
            <a:endParaRPr lang="fr-FR"/>
          </a:p>
        </p:txBody>
      </p:sp>
      <p:sp>
        <p:nvSpPr>
          <p:cNvPr id="5" name="Espace réservé des notes 4"/>
          <p:cNvSpPr>
            <a:spLocks noGrp="1"/>
          </p:cNvSpPr>
          <p:nvPr>
            <p:ph type="body" sz="quarter" idx="3"/>
          </p:nvPr>
        </p:nvSpPr>
        <p:spPr>
          <a:xfrm>
            <a:off x="679768" y="4777195"/>
            <a:ext cx="5438140" cy="3908614"/>
          </a:xfrm>
          <a:prstGeom prst="rect">
            <a:avLst/>
          </a:prstGeom>
        </p:spPr>
        <p:txBody>
          <a:bodyPr vert="horz" lIns="91434" tIns="45717" rIns="91434" bIns="4571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5"/>
            <a:ext cx="2945659" cy="498055"/>
          </a:xfrm>
          <a:prstGeom prst="rect">
            <a:avLst/>
          </a:prstGeom>
        </p:spPr>
        <p:txBody>
          <a:bodyPr vert="horz" lIns="91434" tIns="45717" rIns="91434" bIns="4571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4" y="9428585"/>
            <a:ext cx="2945659" cy="498055"/>
          </a:xfrm>
          <a:prstGeom prst="rect">
            <a:avLst/>
          </a:prstGeom>
        </p:spPr>
        <p:txBody>
          <a:bodyPr vert="horz" lIns="91434" tIns="45717" rIns="91434" bIns="45717" rtlCol="0" anchor="b"/>
          <a:lstStyle>
            <a:lvl1pPr algn="r">
              <a:defRPr sz="1200"/>
            </a:lvl1pPr>
          </a:lstStyle>
          <a:p>
            <a:fld id="{F14D9331-63C7-439C-BA97-B8ECA376C4B5}" type="slidenum">
              <a:rPr lang="fr-FR" smtClean="0"/>
              <a:t>‹N°›</a:t>
            </a:fld>
            <a:endParaRPr lang="fr-FR"/>
          </a:p>
        </p:txBody>
      </p:sp>
    </p:spTree>
    <p:extLst>
      <p:ext uri="{BB962C8B-B14F-4D97-AF65-F5344CB8AC3E}">
        <p14:creationId xmlns:p14="http://schemas.microsoft.com/office/powerpoint/2010/main" val="295736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La situation épidémiologique actuelle liée à la circulation persistante du coronavirus ne permet ni d’exclure de manière formelle l’hypothèse d’une seconde vague épidémique dans les semaines /mois à venir ni l’intensité de cette hypothétique seconde vague.</a:t>
            </a:r>
          </a:p>
          <a:p>
            <a:endParaRPr lang="fr-FR" sz="1200" kern="1200" dirty="0" smtClean="0">
              <a:solidFill>
                <a:schemeClr val="tx1"/>
              </a:solidFill>
              <a:effectLst/>
              <a:latin typeface="+mn-lt"/>
              <a:ea typeface="+mn-ea"/>
              <a:cs typeface="+mn-cs"/>
            </a:endParaRPr>
          </a:p>
          <a:p>
            <a:pPr marL="0" indent="0">
              <a:buFont typeface="+mj-lt"/>
              <a:buNone/>
            </a:pPr>
            <a:r>
              <a:rPr lang="fr-FR" sz="1200" kern="1200" baseline="0" dirty="0" smtClean="0">
                <a:solidFill>
                  <a:schemeClr val="tx1"/>
                </a:solidFill>
                <a:effectLst/>
                <a:latin typeface="+mn-lt"/>
                <a:ea typeface="+mn-ea"/>
                <a:cs typeface="+mn-cs"/>
              </a:rPr>
              <a:t>Une nouvelle sensibilisation de l’ensemble des professionnels des EMS permet d’augurer une maîtrise optimale des bonnes pratiques pour se mettre en ordre de marche et être prêt à affronter sereinement une 2</a:t>
            </a:r>
            <a:r>
              <a:rPr lang="fr-FR" sz="1200" kern="1200" baseline="30000" dirty="0" smtClean="0">
                <a:solidFill>
                  <a:schemeClr val="tx1"/>
                </a:solidFill>
                <a:effectLst/>
                <a:latin typeface="+mn-lt"/>
                <a:ea typeface="+mn-ea"/>
                <a:cs typeface="+mn-cs"/>
              </a:rPr>
              <a:t>ème</a:t>
            </a:r>
            <a:r>
              <a:rPr lang="fr-FR" sz="1200" kern="1200" baseline="0" dirty="0" smtClean="0">
                <a:solidFill>
                  <a:schemeClr val="tx1"/>
                </a:solidFill>
                <a:effectLst/>
                <a:latin typeface="+mn-lt"/>
                <a:ea typeface="+mn-ea"/>
                <a:cs typeface="+mn-cs"/>
              </a:rPr>
              <a:t> vague épidémique.</a:t>
            </a:r>
          </a:p>
          <a:p>
            <a:pPr marL="0" indent="0">
              <a:buFont typeface="+mj-lt"/>
              <a:buNone/>
            </a:pPr>
            <a:endParaRPr lang="fr-FR" sz="1200" kern="1200" baseline="0" dirty="0" smtClean="0">
              <a:solidFill>
                <a:schemeClr val="tx1"/>
              </a:solidFill>
              <a:effectLst/>
              <a:latin typeface="+mn-lt"/>
              <a:ea typeface="+mn-ea"/>
              <a:cs typeface="+mn-cs"/>
            </a:endParaRPr>
          </a:p>
          <a:p>
            <a:pPr marL="0" indent="0">
              <a:buFont typeface="+mj-lt"/>
              <a:buNone/>
            </a:pPr>
            <a:r>
              <a:rPr lang="fr-FR" baseline="0" dirty="0" smtClean="0"/>
              <a:t>Trois parties seront ainsi développées :</a:t>
            </a:r>
            <a:endParaRPr lang="fr-FR" baseline="0" dirty="0" smtClean="0">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FR" b="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1" baseline="0" dirty="0" smtClean="0"/>
              <a:t>Rappeler les différents maillons de la chaine épidémiologique. Ces éléments sont importants car ils guident les mesures à mettre en place pour casser la chaine de transmission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FR" b="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1" baseline="0" dirty="0" smtClean="0"/>
              <a:t>Appliquer correctement les mesures barrières </a:t>
            </a:r>
            <a:r>
              <a:rPr lang="fr-FR" baseline="0" dirty="0" smtClean="0"/>
              <a:t>pour se protéger et protéger les autres.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smtClean="0"/>
              <a:t>Pour ce faire, il est capital de comprendre la mécanique de la chaine de transmission du virus.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smtClean="0"/>
              <a:t>Les mesures barrières découlent en effet de la </a:t>
            </a:r>
            <a:r>
              <a:rPr lang="fr-FR" baseline="0" smtClean="0"/>
              <a:t>chaine épidémiologique </a:t>
            </a:r>
            <a:r>
              <a:rPr lang="fr-FR" baseline="0" dirty="0" smtClean="0"/>
              <a:t>du virus.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baseline="0" dirty="0" smtClean="0"/>
          </a:p>
          <a:p>
            <a:pPr marL="228600" indent="-228600">
              <a:buFont typeface="+mj-lt"/>
              <a:buAutoNum type="arabicPeriod"/>
            </a:pPr>
            <a:r>
              <a:rPr lang="fr-FR" b="1" baseline="0" dirty="0" smtClean="0"/>
              <a:t>Ne pas baisser la garde et maintenir une veille au quotidien pour que tout professionnel de la structure :</a:t>
            </a:r>
          </a:p>
          <a:p>
            <a:pPr marL="685800" lvl="1" indent="-228600">
              <a:buFont typeface="Arial" panose="020B0604020202020204" pitchFamily="34" charset="0"/>
              <a:buChar char="•"/>
            </a:pPr>
            <a:r>
              <a:rPr lang="fr-FR" b="0" baseline="0" dirty="0" smtClean="0"/>
              <a:t>soit en </a:t>
            </a:r>
            <a:r>
              <a:rPr lang="fr-FR" b="1" baseline="0" dirty="0" smtClean="0"/>
              <a:t>capacité de repérer tout cas suspect de Covid-19 </a:t>
            </a:r>
          </a:p>
          <a:p>
            <a:pPr marL="685800" lvl="1" indent="-228600">
              <a:buFont typeface="Arial" panose="020B0604020202020204" pitchFamily="34" charset="0"/>
              <a:buChar char="•"/>
            </a:pPr>
            <a:r>
              <a:rPr lang="fr-FR" b="0" baseline="0" dirty="0" smtClean="0"/>
              <a:t>soit en </a:t>
            </a:r>
            <a:r>
              <a:rPr lang="fr-FR" b="1" baseline="0" dirty="0" smtClean="0"/>
              <a:t>capacité d’alerter les personnes ressources de l’établissement </a:t>
            </a:r>
            <a:r>
              <a:rPr lang="fr-FR" b="0" baseline="0" dirty="0" smtClean="0"/>
              <a:t>pour </a:t>
            </a:r>
            <a:r>
              <a:rPr lang="fr-FR" b="1" baseline="0" dirty="0" smtClean="0"/>
              <a:t>mettre en place les mesures de prévention de la transmission croisée destinées à casser la chaine de transmission. </a:t>
            </a:r>
            <a:r>
              <a:rPr lang="fr-FR" baseline="0" dirty="0" smtClean="0"/>
              <a:t>Le leitmotiv est de ne pas perdre de temps. En appliquant sans délai et correctement les mesures de prévention de la transmission croisée, vous mettez toutes les chances de votre côté pour éviter une diffusion épidémique du virus.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baseline="0" dirty="0" smtClean="0"/>
              <a:t>Et ne pas attendre d’être confronté à un cas suspect pour savoir ce qu’on doit faire. Il faut anticiper, se former, rester vigilant et respecter les règles de bonnes pratiques.</a:t>
            </a:r>
          </a:p>
          <a:p>
            <a:pPr marL="171450" lvl="0" indent="-171450">
              <a:buFontTx/>
              <a:buChar char="-"/>
            </a:pPr>
            <a:endParaRPr lang="fr-FR" dirty="0" smtClean="0"/>
          </a:p>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F14D9331-63C7-439C-BA97-B8ECA376C4B5}" type="slidenum">
              <a:rPr lang="fr-FR" smtClean="0"/>
              <a:t>1</a:t>
            </a:fld>
            <a:endParaRPr lang="fr-FR"/>
          </a:p>
        </p:txBody>
      </p:sp>
    </p:spTree>
    <p:extLst>
      <p:ext uri="{BB962C8B-B14F-4D97-AF65-F5344CB8AC3E}">
        <p14:creationId xmlns:p14="http://schemas.microsoft.com/office/powerpoint/2010/main" val="4173298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transmission du virus</a:t>
            </a:r>
            <a:r>
              <a:rPr lang="fr-FR" baseline="0" dirty="0" smtClean="0"/>
              <a:t> </a:t>
            </a:r>
            <a:r>
              <a:rPr lang="fr-FR" dirty="0" smtClean="0"/>
              <a:t> est interhumaine et </a:t>
            </a:r>
            <a:r>
              <a:rPr lang="fr-FR" baseline="0" dirty="0" smtClean="0"/>
              <a:t>se fait selon 2 modes :</a:t>
            </a:r>
          </a:p>
          <a:p>
            <a:pPr marL="228600" indent="-228600">
              <a:buFont typeface="+mj-lt"/>
              <a:buAutoNum type="arabicPeriod"/>
            </a:pPr>
            <a:r>
              <a:rPr lang="fr-FR" dirty="0" smtClean="0"/>
              <a:t>Transmission directe d’une personne malade Covid-19 vers une personne saine située à moins de 1 mètre, par les gouttelettes contaminées émises</a:t>
            </a:r>
            <a:r>
              <a:rPr lang="fr-FR" baseline="0" dirty="0" smtClean="0"/>
              <a:t> par la personne malade. </a:t>
            </a:r>
            <a:endParaRPr lang="fr-FR" dirty="0" smtClean="0"/>
          </a:p>
          <a:p>
            <a:pPr marL="228600" indent="-228600">
              <a:buFont typeface="+mj-lt"/>
              <a:buAutoNum type="arabicPeriod"/>
            </a:pPr>
            <a:r>
              <a:rPr lang="fr-FR" dirty="0" smtClean="0"/>
              <a:t>Transmission indirecte par les mains contaminées que l’on va porter au visage (bouche, nez, yeux) </a:t>
            </a:r>
          </a:p>
          <a:p>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Dans une étude récente où des prélèvements d’environnement des chambres de patients atteints de Covid-19 ont été réalisés, le SARS-CoV-2 a été retrouvé sur de nombreuses surfaces de dispositifs médicaux et d’effets personnels et dans les échantillons d'air .</a:t>
            </a:r>
            <a:r>
              <a:rPr lang="fr-FR" sz="1200" kern="1200" baseline="0" dirty="0" smtClean="0">
                <a:solidFill>
                  <a:schemeClr val="tx1"/>
                </a:solidFill>
                <a:effectLst/>
                <a:latin typeface="+mn-lt"/>
                <a:ea typeface="+mn-ea"/>
                <a:cs typeface="+mn-cs"/>
              </a:rPr>
              <a:t> Toutefois c</a:t>
            </a:r>
            <a:r>
              <a:rPr lang="fr-FR" sz="1200" kern="1200" dirty="0" smtClean="0">
                <a:solidFill>
                  <a:schemeClr val="tx1"/>
                </a:solidFill>
                <a:effectLst/>
                <a:latin typeface="+mn-lt"/>
                <a:ea typeface="+mn-ea"/>
                <a:cs typeface="+mn-cs"/>
              </a:rPr>
              <a:t>ette étude va dans le sens d’une diffusion à distance du virus, même si elle ne démontre pas la présence de virus potentiellement infectant à distance. </a:t>
            </a:r>
            <a:endParaRPr lang="fr-FR" dirty="0" smtClean="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10</a:t>
            </a:fld>
            <a:endParaRPr lang="fr-FR"/>
          </a:p>
        </p:txBody>
      </p:sp>
    </p:spTree>
    <p:extLst>
      <p:ext uri="{BB962C8B-B14F-4D97-AF65-F5344CB8AC3E}">
        <p14:creationId xmlns:p14="http://schemas.microsoft.com/office/powerpoint/2010/main" val="2413951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11</a:t>
            </a:fld>
            <a:endParaRPr lang="fr-FR"/>
          </a:p>
        </p:txBody>
      </p:sp>
    </p:spTree>
    <p:extLst>
      <p:ext uri="{BB962C8B-B14F-4D97-AF65-F5344CB8AC3E}">
        <p14:creationId xmlns:p14="http://schemas.microsoft.com/office/powerpoint/2010/main" val="3858672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Après exposition, le</a:t>
            </a:r>
            <a:r>
              <a:rPr lang="fr-FR" baseline="0" dirty="0" smtClean="0"/>
              <a:t> virus pénètre directement au niveau du nez, des yeux ou de la bouche.</a:t>
            </a:r>
          </a:p>
          <a:p>
            <a:r>
              <a:rPr lang="fr-FR" baseline="0" dirty="0" smtClean="0"/>
              <a:t>Pour se protéger, il faut donc éviter de se toucher les yeux, la bouche et le nez.</a:t>
            </a:r>
          </a:p>
          <a:p>
            <a:endParaRPr lang="fr-FR" baseline="0" dirty="0" smtClean="0"/>
          </a:p>
          <a:p>
            <a:r>
              <a:rPr lang="fr-FR" baseline="0" dirty="0" smtClean="0"/>
              <a:t>Le virus ne passe pas à travers la peau, le port de gants à titre systématique n’a donc strictement aucun intérêt.</a:t>
            </a:r>
          </a:p>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12</a:t>
            </a:fld>
            <a:endParaRPr lang="fr-FR"/>
          </a:p>
        </p:txBody>
      </p:sp>
    </p:spTree>
    <p:extLst>
      <p:ext uri="{BB962C8B-B14F-4D97-AF65-F5344CB8AC3E}">
        <p14:creationId xmlns:p14="http://schemas.microsoft.com/office/powerpoint/2010/main" val="378139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13</a:t>
            </a:fld>
            <a:endParaRPr lang="fr-FR"/>
          </a:p>
        </p:txBody>
      </p:sp>
    </p:spTree>
    <p:extLst>
      <p:ext uri="{BB962C8B-B14F-4D97-AF65-F5344CB8AC3E}">
        <p14:creationId xmlns:p14="http://schemas.microsoft.com/office/powerpoint/2010/main" val="3858672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Kristen ITC" panose="03050502040202030202" pitchFamily="66" charset="0"/>
              </a:rPr>
              <a:t>L’hôte est la personne qui, avec ses caractéristiques et ses facteurs de risque éventuels, exposée au virus, sera encore plus à même de développer l’infection, voire des complications.</a:t>
            </a:r>
          </a:p>
          <a:p>
            <a:endParaRPr lang="fr-FR" dirty="0" smtClean="0"/>
          </a:p>
          <a:p>
            <a:r>
              <a:rPr lang="fr-FR" baseline="0" dirty="0" smtClean="0"/>
              <a:t>Si tout le monde peut être exposé, certains facteurs de risque rendent l’hôte plus à risque de développer des formes graves.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Au cours de la 1</a:t>
            </a:r>
            <a:r>
              <a:rPr lang="fr-FR" baseline="30000" dirty="0" smtClean="0"/>
              <a:t>ère</a:t>
            </a:r>
            <a:r>
              <a:rPr lang="fr-FR" baseline="0" dirty="0" smtClean="0"/>
              <a:t> vague, p</a:t>
            </a:r>
            <a:r>
              <a:rPr lang="fr-FR" dirty="0" smtClean="0"/>
              <a:t>armi les personnes symptomatiques,</a:t>
            </a:r>
            <a:r>
              <a:rPr lang="fr-FR" baseline="0" dirty="0" smtClean="0"/>
              <a:t> 80% ont présenté des formes modérées ne nécessitant pas d’hospitalisation, 15% ont été hospitalisées et 5% ont nécessité une prise en charge en réanimation.</a:t>
            </a:r>
          </a:p>
          <a:p>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L’identification des personnes à risque de formes graves tant chez les résidents que chez les professionnels est cruciale pour adapter la prise en charge.  </a:t>
            </a:r>
          </a:p>
          <a:p>
            <a:endParaRPr lang="fr-FR" baseline="0" dirty="0" smtClean="0"/>
          </a:p>
          <a:p>
            <a:r>
              <a:rPr lang="fr-FR" baseline="0" dirty="0" smtClean="0"/>
              <a:t>Dans ce contexte, la société française de médecine du travail a publié un avis le 10 mars 2020 relatif à l’éviction des personnels de soins prenant en charge des patients à risque ou contaminés par le SRAS-CoV2.</a:t>
            </a:r>
          </a:p>
          <a:p>
            <a:r>
              <a:rPr lang="fr-FR" sz="1200" kern="1200" dirty="0" smtClean="0">
                <a:solidFill>
                  <a:schemeClr val="tx1"/>
                </a:solidFill>
                <a:effectLst/>
                <a:latin typeface="+mn-lt"/>
                <a:ea typeface="+mn-ea"/>
                <a:cs typeface="+mn-cs"/>
              </a:rPr>
              <a:t>La SFMT recommande :</a:t>
            </a:r>
          </a:p>
          <a:p>
            <a:r>
              <a:rPr lang="fr-FR" sz="1200" kern="1200" dirty="0" smtClean="0">
                <a:solidFill>
                  <a:schemeClr val="tx1"/>
                </a:solidFill>
                <a:effectLst/>
                <a:latin typeface="+mn-lt"/>
                <a:ea typeface="+mn-ea"/>
                <a:cs typeface="+mn-cs"/>
              </a:rPr>
              <a:t>Que les personnels de soins enceintes ou atteint d’une immunodépression  :</a:t>
            </a:r>
          </a:p>
          <a:p>
            <a:pPr lvl="1"/>
            <a:r>
              <a:rPr lang="fr-FR" sz="1200" kern="1200" dirty="0" smtClean="0">
                <a:solidFill>
                  <a:schemeClr val="tx1"/>
                </a:solidFill>
                <a:effectLst/>
                <a:latin typeface="+mn-lt"/>
                <a:ea typeface="+mn-ea"/>
                <a:cs typeface="+mn-cs"/>
              </a:rPr>
              <a:t>•Ne soient pas affectés aux soins directs de patients porteurs du SARS-COV2; </a:t>
            </a:r>
          </a:p>
          <a:p>
            <a:pPr lvl="1"/>
            <a:r>
              <a:rPr lang="fr-FR" sz="1200" kern="1200" dirty="0" smtClean="0">
                <a:solidFill>
                  <a:schemeClr val="tx1"/>
                </a:solidFill>
                <a:effectLst/>
                <a:latin typeface="+mn-lt"/>
                <a:ea typeface="+mn-ea"/>
                <a:cs typeface="+mn-cs"/>
              </a:rPr>
              <a:t>•Qu’en l’état actuel de l’épidémie, ils ne soient pas affectés aux urgences, en maladies infectieuses, en réanimation ou en pneumologie;</a:t>
            </a:r>
          </a:p>
          <a:p>
            <a:pPr lvl="1"/>
            <a:r>
              <a:rPr lang="fr-FR" sz="1200" kern="1200" dirty="0" smtClean="0">
                <a:solidFill>
                  <a:schemeClr val="tx1"/>
                </a:solidFill>
                <a:effectLst/>
                <a:latin typeface="+mn-lt"/>
                <a:ea typeface="+mn-ea"/>
                <a:cs typeface="+mn-cs"/>
              </a:rPr>
              <a:t>•Qu’en l’état actuel de l’épidémie, et de la possibilité dans les établissements de créer ou maintenir des secteurs de haute ou basse densité de cas confirmés, ils ne soient pas affectés dans les secteurs de haute densité de patients cas confirmés;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Que cette conduite à tenir puisse être appliquée également, sur décision du médecin du travail, aux personnels atteints d’une des pathologies suivantes :</a:t>
            </a:r>
          </a:p>
          <a:p>
            <a:pPr lvl="1"/>
            <a:r>
              <a:rPr lang="fr-FR" sz="1200" kern="1200" dirty="0" smtClean="0">
                <a:solidFill>
                  <a:schemeClr val="tx1"/>
                </a:solidFill>
                <a:effectLst/>
                <a:latin typeface="+mn-lt"/>
                <a:ea typeface="+mn-ea"/>
                <a:cs typeface="+mn-cs"/>
              </a:rPr>
              <a:t>•Comorbidités respiratoires à risque de décompensation</a:t>
            </a:r>
          </a:p>
          <a:p>
            <a:pPr lvl="1"/>
            <a:r>
              <a:rPr lang="fr-FR" sz="1200" kern="1200" dirty="0" smtClean="0">
                <a:solidFill>
                  <a:schemeClr val="tx1"/>
                </a:solidFill>
                <a:effectLst/>
                <a:latin typeface="+mn-lt"/>
                <a:ea typeface="+mn-ea"/>
                <a:cs typeface="+mn-cs"/>
              </a:rPr>
              <a:t>•Insuffisance rénale dialysée</a:t>
            </a:r>
          </a:p>
          <a:p>
            <a:pPr lvl="1"/>
            <a:r>
              <a:rPr lang="fr-FR" sz="1200" kern="1200" dirty="0" smtClean="0">
                <a:solidFill>
                  <a:schemeClr val="tx1"/>
                </a:solidFill>
                <a:effectLst/>
                <a:latin typeface="+mn-lt"/>
                <a:ea typeface="+mn-ea"/>
                <a:cs typeface="+mn-cs"/>
              </a:rPr>
              <a:t>•Insuffisance cardiaque stade NYHA III ou IV</a:t>
            </a:r>
          </a:p>
          <a:p>
            <a:pPr lvl="1"/>
            <a:r>
              <a:rPr lang="fr-FR" sz="1200" kern="1200" dirty="0" smtClean="0">
                <a:solidFill>
                  <a:schemeClr val="tx1"/>
                </a:solidFill>
                <a:effectLst/>
                <a:latin typeface="+mn-lt"/>
                <a:ea typeface="+mn-ea"/>
                <a:cs typeface="+mn-cs"/>
              </a:rPr>
              <a:t>•Cirrhose ≥stade B</a:t>
            </a:r>
          </a:p>
          <a:p>
            <a:pPr lvl="1"/>
            <a:r>
              <a:rPr lang="fr-FR" sz="1200" kern="1200" dirty="0" smtClean="0">
                <a:solidFill>
                  <a:schemeClr val="tx1"/>
                </a:solidFill>
                <a:effectLst/>
                <a:latin typeface="+mn-lt"/>
                <a:ea typeface="+mn-ea"/>
                <a:cs typeface="+mn-cs"/>
              </a:rPr>
              <a:t>•Diabète insulinodépendant ou requérant compliqué</a:t>
            </a:r>
            <a:endParaRPr lang="fr-FR"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14</a:t>
            </a:fld>
            <a:endParaRPr lang="fr-FR"/>
          </a:p>
        </p:txBody>
      </p:sp>
    </p:spTree>
    <p:extLst>
      <p:ext uri="{BB962C8B-B14F-4D97-AF65-F5344CB8AC3E}">
        <p14:creationId xmlns:p14="http://schemas.microsoft.com/office/powerpoint/2010/main" val="758629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itchFamily="2" charset="2"/>
              <a:buNone/>
            </a:pPr>
            <a:r>
              <a:rPr lang="fr-FR" dirty="0" smtClean="0">
                <a:sym typeface="Wingdings" panose="05000000000000000000" pitchFamily="2" charset="2"/>
              </a:rPr>
              <a:t>La connaissance de la chaine épidémiologique permet donc d’identifier les différents leviers sur lesquels on</a:t>
            </a:r>
            <a:r>
              <a:rPr lang="fr-FR" baseline="0" dirty="0" smtClean="0">
                <a:sym typeface="Wingdings" panose="05000000000000000000" pitchFamily="2" charset="2"/>
              </a:rPr>
              <a:t> peut agir pour « casser » la chaîne de transmission :</a:t>
            </a:r>
          </a:p>
          <a:p>
            <a:pPr marL="628650" lvl="1" indent="-171450">
              <a:buFont typeface="Wingdings" panose="05000000000000000000" pitchFamily="2" charset="2"/>
              <a:buChar char="§"/>
            </a:pPr>
            <a:r>
              <a:rPr lang="fr-FR" baseline="0" dirty="0" smtClean="0">
                <a:sym typeface="Wingdings" panose="05000000000000000000" pitchFamily="2" charset="2"/>
              </a:rPr>
              <a:t>Éléments en orange : à ce jour, non disponibles</a:t>
            </a:r>
          </a:p>
          <a:p>
            <a:pPr marL="628650" lvl="1" indent="-171450">
              <a:buFont typeface="Wingdings" panose="05000000000000000000" pitchFamily="2" charset="2"/>
              <a:buChar char="§"/>
            </a:pPr>
            <a:r>
              <a:rPr lang="fr-FR" baseline="0" dirty="0" smtClean="0">
                <a:sym typeface="Wingdings" panose="05000000000000000000" pitchFamily="2" charset="2"/>
              </a:rPr>
              <a:t>Éléments en vert : mesures barrières permettant, si elles sont correctement appliquées, de casser la chaîne de transmission.</a:t>
            </a:r>
          </a:p>
          <a:p>
            <a:pPr marL="0" lvl="0" indent="0">
              <a:buFontTx/>
              <a:buNone/>
            </a:pPr>
            <a:endParaRPr lang="fr-FR" sz="1200" kern="1200" dirty="0" smtClean="0">
              <a:solidFill>
                <a:schemeClr val="tx1"/>
              </a:solidFill>
              <a:effectLst/>
              <a:latin typeface="+mn-lt"/>
              <a:ea typeface="+mn-ea"/>
              <a:cs typeface="+mn-cs"/>
            </a:endParaRPr>
          </a:p>
          <a:p>
            <a:pPr marL="0" lvl="0" indent="0">
              <a:buFontTx/>
              <a:buNone/>
            </a:pPr>
            <a:r>
              <a:rPr lang="fr-FR" sz="1200" kern="1200" dirty="0" smtClean="0">
                <a:solidFill>
                  <a:schemeClr val="tx1"/>
                </a:solidFill>
                <a:effectLst/>
                <a:latin typeface="+mn-lt"/>
                <a:ea typeface="+mn-ea"/>
                <a:cs typeface="+mn-cs"/>
              </a:rPr>
              <a:t>A ce jour, en l’absence de traitement et de vaccin, les gestes barrières et la distanciation physique sont les seules mesures efficaces pour diminuer le risque de transmission du coronavirus. </a:t>
            </a:r>
          </a:p>
          <a:p>
            <a:pPr marL="0" lvl="0" indent="0">
              <a:buFontTx/>
              <a:buNone/>
            </a:pPr>
            <a:r>
              <a:rPr lang="fr-FR" sz="1200" kern="1200" dirty="0" smtClean="0">
                <a:solidFill>
                  <a:schemeClr val="tx1"/>
                </a:solidFill>
                <a:effectLst/>
                <a:latin typeface="+mn-lt"/>
                <a:ea typeface="+mn-ea"/>
                <a:cs typeface="+mn-cs"/>
              </a:rPr>
              <a:t>Ces mesures sont efficaces si elles sont correctement appliquées et respectées.</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15</a:t>
            </a:fld>
            <a:endParaRPr lang="fr-FR"/>
          </a:p>
        </p:txBody>
      </p:sp>
    </p:spTree>
    <p:extLst>
      <p:ext uri="{BB962C8B-B14F-4D97-AF65-F5344CB8AC3E}">
        <p14:creationId xmlns:p14="http://schemas.microsoft.com/office/powerpoint/2010/main" val="3858672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Pour appliquer correctement les mesures barrières, il est important de s’appuyer sur la chaine épidémiologique du virus.</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16</a:t>
            </a:fld>
            <a:endParaRPr lang="fr-FR"/>
          </a:p>
        </p:txBody>
      </p:sp>
    </p:spTree>
    <p:extLst>
      <p:ext uri="{BB962C8B-B14F-4D97-AF65-F5344CB8AC3E}">
        <p14:creationId xmlns:p14="http://schemas.microsoft.com/office/powerpoint/2010/main" val="2417552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 ce jour, en l’absence de traitement et de vaccin, les mesures barrières sont les seules mesures efficaces pour diminuer le risque de transmission du coronavirus.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Les personnes asymptomatiques jouent un rôle majeur dans la transmission du SARS-CoV-2 d’où l’importance que revêt le respect des mesures barrières.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Ces mesures sont efficaces si elles sont correctement appliquées et respectées.</a:t>
            </a:r>
            <a:endParaRPr lang="fr-FR"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smtClean="0"/>
              <a:t>Se protéger et protéger les autres des projections de gouttelettes respiratoires</a:t>
            </a:r>
          </a:p>
          <a:p>
            <a:pPr marL="285750" indent="-285750">
              <a:buFont typeface="Arial" panose="020B0604020202020204" pitchFamily="34" charset="0"/>
              <a:buChar char="•"/>
            </a:pPr>
            <a:r>
              <a:rPr lang="fr-FR" dirty="0" smtClean="0"/>
              <a:t>Eviter les gestes à risque : </a:t>
            </a:r>
          </a:p>
          <a:p>
            <a:pPr marL="742950" lvl="1" indent="-285750">
              <a:buFont typeface="Wingdings" panose="05000000000000000000" pitchFamily="2" charset="2"/>
              <a:buChar char="Ø"/>
            </a:pPr>
            <a:r>
              <a:rPr lang="fr-FR" dirty="0" smtClean="0"/>
              <a:t>Ne pas porter les mains au visage</a:t>
            </a:r>
          </a:p>
          <a:p>
            <a:pPr marL="742950" lvl="1" indent="-285750">
              <a:buFont typeface="Wingdings" panose="05000000000000000000" pitchFamily="2" charset="2"/>
              <a:buChar char="Ø"/>
            </a:pPr>
            <a:r>
              <a:rPr lang="fr-FR" dirty="0" smtClean="0"/>
              <a:t>Tousser, éternuer dans sa manche</a:t>
            </a:r>
          </a:p>
          <a:p>
            <a:pPr marL="742950" lvl="1" indent="-285750">
              <a:buFont typeface="Wingdings" panose="05000000000000000000" pitchFamily="2" charset="2"/>
              <a:buChar char="Ø"/>
            </a:pPr>
            <a:r>
              <a:rPr lang="fr-FR" dirty="0" smtClean="0"/>
              <a:t>Utiliser mouchoir à UU et le jeter après utilisation</a:t>
            </a:r>
          </a:p>
          <a:p>
            <a:pPr marL="285750" indent="-285750">
              <a:buFont typeface="Arial" panose="020B0604020202020204" pitchFamily="34" charset="0"/>
              <a:buChar char="•"/>
            </a:pPr>
            <a:r>
              <a:rPr lang="fr-FR" dirty="0" smtClean="0"/>
              <a:t>Eviter la transmission </a:t>
            </a:r>
            <a:r>
              <a:rPr lang="fr-FR" dirty="0" err="1" smtClean="0"/>
              <a:t>manuportée</a:t>
            </a:r>
            <a:r>
              <a:rPr lang="fr-FR" dirty="0" smtClean="0"/>
              <a:t> :</a:t>
            </a:r>
          </a:p>
          <a:p>
            <a:pPr marL="742950" lvl="1" indent="-285750">
              <a:buFont typeface="Wingdings" panose="05000000000000000000" pitchFamily="2" charset="2"/>
              <a:buChar char="Ø"/>
            </a:pPr>
            <a:r>
              <a:rPr lang="fr-FR" dirty="0" smtClean="0"/>
              <a:t>Ne pas serrer les mains</a:t>
            </a:r>
          </a:p>
          <a:p>
            <a:pPr marL="742950" lvl="1" indent="-285750">
              <a:buFont typeface="Wingdings" panose="05000000000000000000" pitchFamily="2" charset="2"/>
              <a:buChar char="Ø"/>
            </a:pPr>
            <a:r>
              <a:rPr lang="fr-FR" dirty="0" smtClean="0"/>
              <a:t>Hygiène des mains après tout geste et/ou contact à risque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smtClean="0"/>
              <a:t>Eliminer tout réservoir occulte environnemental en assurant l’entretien de l’environnement/matériel</a:t>
            </a:r>
          </a:p>
          <a:p>
            <a:pPr marL="742950" lvl="1" indent="-285750">
              <a:buFont typeface="Wingdings" panose="05000000000000000000" pitchFamily="2" charset="2"/>
              <a:buChar char="Ø"/>
            </a:pPr>
            <a:endParaRPr lang="fr-FR" dirty="0" smtClean="0"/>
          </a:p>
          <a:p>
            <a:pPr marL="742950" lvl="1" indent="-285750">
              <a:buFont typeface="Wingdings" panose="05000000000000000000" pitchFamily="2" charset="2"/>
              <a:buChar char="Ø"/>
            </a:pPr>
            <a:endParaRPr lang="fr-FR"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17</a:t>
            </a:fld>
            <a:endParaRPr lang="fr-FR"/>
          </a:p>
        </p:txBody>
      </p:sp>
    </p:spTree>
    <p:extLst>
      <p:ext uri="{BB962C8B-B14F-4D97-AF65-F5344CB8AC3E}">
        <p14:creationId xmlns:p14="http://schemas.microsoft.com/office/powerpoint/2010/main" val="4240690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18</a:t>
            </a:fld>
            <a:endParaRPr lang="fr-FR"/>
          </a:p>
        </p:txBody>
      </p:sp>
    </p:spTree>
    <p:extLst>
      <p:ext uri="{BB962C8B-B14F-4D97-AF65-F5344CB8AC3E}">
        <p14:creationId xmlns:p14="http://schemas.microsoft.com/office/powerpoint/2010/main" val="3919680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19</a:t>
            </a:fld>
            <a:endParaRPr lang="fr-FR"/>
          </a:p>
        </p:txBody>
      </p:sp>
    </p:spTree>
    <p:extLst>
      <p:ext uri="{BB962C8B-B14F-4D97-AF65-F5344CB8AC3E}">
        <p14:creationId xmlns:p14="http://schemas.microsoft.com/office/powerpoint/2010/main" val="329077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a:p>
            <a:pPr marL="685800" lvl="1" indent="-228600">
              <a:buFont typeface="Arial" panose="020B0604020202020204" pitchFamily="34" charset="0"/>
              <a:buChar char="•"/>
            </a:pPr>
            <a:endParaRPr lang="fr-FR" b="1" baseline="0"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2</a:t>
            </a:fld>
            <a:endParaRPr lang="fr-FR"/>
          </a:p>
        </p:txBody>
      </p:sp>
    </p:spTree>
    <p:extLst>
      <p:ext uri="{BB962C8B-B14F-4D97-AF65-F5344CB8AC3E}">
        <p14:creationId xmlns:p14="http://schemas.microsoft.com/office/powerpoint/2010/main" val="2124481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20</a:t>
            </a:fld>
            <a:endParaRPr lang="fr-FR"/>
          </a:p>
        </p:txBody>
      </p:sp>
    </p:spTree>
    <p:extLst>
      <p:ext uri="{BB962C8B-B14F-4D97-AF65-F5344CB8AC3E}">
        <p14:creationId xmlns:p14="http://schemas.microsoft.com/office/powerpoint/2010/main" val="1309443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Après</a:t>
            </a:r>
            <a:r>
              <a:rPr lang="fr-FR" baseline="0" dirty="0" smtClean="0"/>
              <a:t> lavage simple (eau + savon) : action mécanique permet de réduire le nombre de bactéries et des virus</a:t>
            </a:r>
          </a:p>
          <a:p>
            <a:r>
              <a:rPr lang="fr-FR" baseline="0" dirty="0" smtClean="0"/>
              <a:t>Après SHA (si correctement réalisée cf. partie pratique) : élimination de l’ensemble des bactéries et des virus</a:t>
            </a:r>
          </a:p>
          <a:p>
            <a:r>
              <a:rPr lang="fr-FR" baseline="0" dirty="0" smtClean="0"/>
              <a:t>Après lavage simple suivi de SHA sur des mains incorrectement séchées : uniquement l’efficacité de l’eau et du savon  &amp; altération du film hydrolipidique  à</a:t>
            </a:r>
            <a:r>
              <a:rPr lang="fr-FR" baseline="0" dirty="0" smtClean="0">
                <a:sym typeface="Wingdings" panose="05000000000000000000" pitchFamily="2" charset="2"/>
              </a:rPr>
              <a:t> risque d’intolérance lié à ce mésusage</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21</a:t>
            </a:fld>
            <a:endParaRPr lang="fr-FR"/>
          </a:p>
        </p:txBody>
      </p:sp>
    </p:spTree>
    <p:extLst>
      <p:ext uri="{BB962C8B-B14F-4D97-AF65-F5344CB8AC3E}">
        <p14:creationId xmlns:p14="http://schemas.microsoft.com/office/powerpoint/2010/main" val="130944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Rappel : absence de passage transcutané</a:t>
            </a:r>
            <a:r>
              <a:rPr lang="fr-FR" baseline="0" dirty="0" smtClean="0"/>
              <a:t> du virus </a:t>
            </a:r>
            <a:r>
              <a:rPr lang="fr-FR" baseline="0" dirty="0" smtClean="0">
                <a:sym typeface="Wingdings" panose="05000000000000000000" pitchFamily="2" charset="2"/>
              </a:rPr>
              <a:t> il n’y a pas d’indication du port de gants de manière systématique.</a:t>
            </a:r>
          </a:p>
          <a:p>
            <a:endParaRPr lang="fr-FR" baseline="0" dirty="0" smtClean="0">
              <a:sym typeface="Wingdings" panose="05000000000000000000" pitchFamily="2" charset="2"/>
            </a:endParaRPr>
          </a:p>
          <a:p>
            <a:r>
              <a:rPr lang="fr-FR" baseline="0" dirty="0" smtClean="0">
                <a:sym typeface="Wingdings" panose="05000000000000000000" pitchFamily="2" charset="2"/>
              </a:rPr>
              <a:t>Le port systématique de gant peut être un frein à l'hygiène des mains. </a:t>
            </a:r>
          </a:p>
          <a:p>
            <a:endParaRPr lang="fr-FR" baseline="0" dirty="0" smtClean="0">
              <a:sym typeface="Wingdings" panose="05000000000000000000" pitchFamily="2" charset="2"/>
            </a:endParaRPr>
          </a:p>
          <a:p>
            <a:r>
              <a:rPr lang="fr-FR" baseline="0" dirty="0" smtClean="0">
                <a:sym typeface="Wingdings" panose="05000000000000000000" pitchFamily="2" charset="2"/>
              </a:rPr>
              <a:t>Les gants comme les mains peuvent être contaminés et à l'origine de transmission indirecte du virus</a:t>
            </a:r>
          </a:p>
          <a:p>
            <a:endParaRPr lang="fr-FR" baseline="0" dirty="0" smtClean="0">
              <a:sym typeface="Wingdings" panose="05000000000000000000" pitchFamily="2" charset="2"/>
            </a:endParaRPr>
          </a:p>
          <a:p>
            <a:r>
              <a:rPr lang="fr-FR" baseline="0" dirty="0" err="1" smtClean="0">
                <a:sym typeface="Wingdings" panose="05000000000000000000" pitchFamily="2" charset="2"/>
              </a:rPr>
              <a:t>Rq</a:t>
            </a:r>
            <a:r>
              <a:rPr lang="fr-FR" baseline="0" dirty="0" smtClean="0">
                <a:sym typeface="Wingdings" panose="05000000000000000000" pitchFamily="2" charset="2"/>
              </a:rPr>
              <a:t> : si utilisation de gants poudrés (pratique non recommandée) : privilégier un lavage à l’eau et au savon après leur retrait. Attendre que les mains soient bien sèches avant de se frictionner les mains avec la solution hydro-alcoolique. </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23</a:t>
            </a:fld>
            <a:endParaRPr lang="fr-FR"/>
          </a:p>
        </p:txBody>
      </p:sp>
    </p:spTree>
    <p:extLst>
      <p:ext uri="{BB962C8B-B14F-4D97-AF65-F5344CB8AC3E}">
        <p14:creationId xmlns:p14="http://schemas.microsoft.com/office/powerpoint/2010/main" val="3290776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25</a:t>
            </a:fld>
            <a:endParaRPr lang="fr-FR"/>
          </a:p>
        </p:txBody>
      </p:sp>
    </p:spTree>
    <p:extLst>
      <p:ext uri="{BB962C8B-B14F-4D97-AF65-F5344CB8AC3E}">
        <p14:creationId xmlns:p14="http://schemas.microsoft.com/office/powerpoint/2010/main" val="2877483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est possible</a:t>
            </a:r>
            <a:r>
              <a:rPr lang="fr-FR" baseline="0" dirty="0" smtClean="0"/>
              <a:t> de renouveler l’expérience colorée en respectant la technique affichée.</a:t>
            </a:r>
          </a:p>
          <a:p>
            <a:r>
              <a:rPr lang="fr-FR" baseline="0" dirty="0" err="1" smtClean="0"/>
              <a:t>Rq</a:t>
            </a:r>
            <a:r>
              <a:rPr lang="fr-FR" baseline="0" dirty="0" smtClean="0"/>
              <a:t> : il est possible que malgré une technique adaptée, les mains soient encore contaminées : cela montre bien que l’hygiène des mains après le retrait de gants est indispensables même pour les plus aguerris.</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26</a:t>
            </a:fld>
            <a:endParaRPr lang="fr-FR"/>
          </a:p>
        </p:txBody>
      </p:sp>
    </p:spTree>
    <p:extLst>
      <p:ext uri="{BB962C8B-B14F-4D97-AF65-F5344CB8AC3E}">
        <p14:creationId xmlns:p14="http://schemas.microsoft.com/office/powerpoint/2010/main" val="523441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le contexte de tension d’approvisionnement,</a:t>
            </a:r>
            <a:r>
              <a:rPr lang="fr-FR" baseline="0" dirty="0" smtClean="0"/>
              <a:t> il peut être possible de recevoir des masques étrangers répondant à d’autres normes.</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27</a:t>
            </a:fld>
            <a:endParaRPr lang="fr-FR"/>
          </a:p>
        </p:txBody>
      </p:sp>
    </p:spTree>
    <p:extLst>
      <p:ext uri="{BB962C8B-B14F-4D97-AF65-F5344CB8AC3E}">
        <p14:creationId xmlns:p14="http://schemas.microsoft.com/office/powerpoint/2010/main" val="3155868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masques FFP2 sont tout</a:t>
            </a:r>
            <a:r>
              <a:rPr lang="fr-FR" baseline="0" dirty="0" smtClean="0"/>
              <a:t> particulièrement indiqués dans les services d’hospitalisation (ex: réanimation, soins intensifs, unité dédiées etc.).</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28</a:t>
            </a:fld>
            <a:endParaRPr lang="fr-FR"/>
          </a:p>
        </p:txBody>
      </p:sp>
    </p:spTree>
    <p:extLst>
      <p:ext uri="{BB962C8B-B14F-4D97-AF65-F5344CB8AC3E}">
        <p14:creationId xmlns:p14="http://schemas.microsoft.com/office/powerpoint/2010/main" val="3513459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Les masques « grand public » ne doivent pas être portés par les professionnels dans le cadre de leur activité professionnelle.</a:t>
            </a:r>
          </a:p>
          <a:p>
            <a:endParaRPr lang="fr-FR" b="1"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29</a:t>
            </a:fld>
            <a:endParaRPr lang="fr-FR"/>
          </a:p>
        </p:txBody>
      </p:sp>
    </p:spTree>
    <p:extLst>
      <p:ext uri="{BB962C8B-B14F-4D97-AF65-F5344CB8AC3E}">
        <p14:creationId xmlns:p14="http://schemas.microsoft.com/office/powerpoint/2010/main" val="1017953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31</a:t>
            </a:fld>
            <a:endParaRPr lang="fr-FR"/>
          </a:p>
        </p:txBody>
      </p:sp>
    </p:spTree>
    <p:extLst>
      <p:ext uri="{BB962C8B-B14F-4D97-AF65-F5344CB8AC3E}">
        <p14:creationId xmlns:p14="http://schemas.microsoft.com/office/powerpoint/2010/main" val="1239700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Lorsque les soins sont prodigués en contact étroit avec un patient présentant des symptômes respiratoires (tels que toux ou éternuements), les professionnels de santé doivent porter une protection oculaire (masque ou lunettes de protection) pour se protéger de la projection éventuelle de secrétions.</a:t>
            </a:r>
          </a:p>
          <a:p>
            <a:endParaRPr lang="fr-FR" dirty="0" smtClean="0"/>
          </a:p>
          <a:p>
            <a:r>
              <a:rPr lang="fr-FR" dirty="0" smtClean="0"/>
              <a:t>Les lunettes de vue n’assurent pas la protection conférée par les</a:t>
            </a:r>
            <a:r>
              <a:rPr lang="fr-FR" baseline="0" dirty="0" smtClean="0"/>
              <a:t> lunettes de protection.</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32</a:t>
            </a:fld>
            <a:endParaRPr lang="fr-FR"/>
          </a:p>
        </p:txBody>
      </p:sp>
    </p:spTree>
    <p:extLst>
      <p:ext uri="{BB962C8B-B14F-4D97-AF65-F5344CB8AC3E}">
        <p14:creationId xmlns:p14="http://schemas.microsoft.com/office/powerpoint/2010/main" val="3918691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Pour appliquer les mesures barrières adaptées au pathogène et adopter la bonne posture, il est important de connaître la chaine épidémiologique dont découlent les mesures de prévention.</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3</a:t>
            </a:fld>
            <a:endParaRPr lang="fr-FR"/>
          </a:p>
        </p:txBody>
      </p:sp>
    </p:spTree>
    <p:extLst>
      <p:ext uri="{BB962C8B-B14F-4D97-AF65-F5344CB8AC3E}">
        <p14:creationId xmlns:p14="http://schemas.microsoft.com/office/powerpoint/2010/main" val="2417552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33</a:t>
            </a:fld>
            <a:endParaRPr lang="fr-FR"/>
          </a:p>
        </p:txBody>
      </p:sp>
    </p:spTree>
    <p:extLst>
      <p:ext uri="{BB962C8B-B14F-4D97-AF65-F5344CB8AC3E}">
        <p14:creationId xmlns:p14="http://schemas.microsoft.com/office/powerpoint/2010/main" val="1065035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risque de contamination est essentiellement présent lors du déshabillage, il s’agit d’être vigilant à ne pas se contaminer le visage et à se désinfecter les mains régulièrement</a:t>
            </a:r>
          </a:p>
          <a:p>
            <a:r>
              <a:rPr lang="fr-FR" dirty="0" smtClean="0"/>
              <a:t>La photo illustre avec de la peinture les contaminations possible en l’absence d’hygiène des</a:t>
            </a:r>
            <a:r>
              <a:rPr lang="fr-FR" baseline="0" dirty="0" smtClean="0"/>
              <a:t> mains</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34</a:t>
            </a:fld>
            <a:endParaRPr lang="fr-FR"/>
          </a:p>
        </p:txBody>
      </p:sp>
    </p:spTree>
    <p:extLst>
      <p:ext uri="{BB962C8B-B14F-4D97-AF65-F5344CB8AC3E}">
        <p14:creationId xmlns:p14="http://schemas.microsoft.com/office/powerpoint/2010/main" val="1660418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Aération des</a:t>
            </a:r>
            <a:r>
              <a:rPr lang="fr-FR" baseline="0" dirty="0" smtClean="0"/>
              <a:t> locaux permet un renouvellement de l’air. L’aération pourra être faite en présence de l’usager, uniquement s’il n’est pas possible de faire autrement.</a:t>
            </a:r>
          </a:p>
          <a:p>
            <a:r>
              <a:rPr lang="fr-FR" baseline="0" dirty="0" smtClean="0"/>
              <a:t>Il convient d’éviter la création de courants d’air.</a:t>
            </a:r>
          </a:p>
          <a:p>
            <a:r>
              <a:rPr lang="fr-FR" dirty="0" smtClean="0"/>
              <a:t>Les aspirateurs sont à proscrire car il existe un risque de</a:t>
            </a:r>
            <a:r>
              <a:rPr lang="fr-FR" baseline="0" dirty="0" smtClean="0"/>
              <a:t> mise en suspension du virus.</a:t>
            </a:r>
          </a:p>
          <a:p>
            <a:r>
              <a:rPr lang="fr-FR" baseline="0" dirty="0" smtClean="0"/>
              <a:t>Double emballage des ordures ménagères : mettre les déchets dans un 1</a:t>
            </a:r>
            <a:r>
              <a:rPr lang="fr-FR" baseline="30000" dirty="0" smtClean="0"/>
              <a:t>er</a:t>
            </a:r>
            <a:r>
              <a:rPr lang="fr-FR" baseline="0" dirty="0" smtClean="0"/>
              <a:t> sac poubelle, le fermer et mettre le sac fermé dans un 2</a:t>
            </a:r>
            <a:r>
              <a:rPr lang="fr-FR" baseline="30000" dirty="0" smtClean="0"/>
              <a:t>nd</a:t>
            </a:r>
            <a:r>
              <a:rPr lang="fr-FR" baseline="0" dirty="0" smtClean="0"/>
              <a:t> sac et le fermer à son tour. Stocker les ordures 24h minimum au domicile avant l’enlèvement </a:t>
            </a:r>
            <a:r>
              <a:rPr lang="fr-FR" baseline="0" dirty="0" smtClean="0">
                <a:sym typeface="Wingdings" panose="05000000000000000000" pitchFamily="2" charset="2"/>
              </a:rPr>
              <a:t> cette pratique permet de réduire l’inoculum au cas où il y aurait une éventration du sac</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36</a:t>
            </a:fld>
            <a:endParaRPr lang="fr-FR"/>
          </a:p>
        </p:txBody>
      </p:sp>
    </p:spTree>
    <p:extLst>
      <p:ext uri="{BB962C8B-B14F-4D97-AF65-F5344CB8AC3E}">
        <p14:creationId xmlns:p14="http://schemas.microsoft.com/office/powerpoint/2010/main" val="3205596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EMS, le port de masque est indiqué pour tous les professionnels dès</a:t>
            </a:r>
            <a:r>
              <a:rPr lang="fr-FR" baseline="0" dirty="0" smtClean="0"/>
              <a:t> l’arrivée dans l’établissement, pendant toute la durée du temps de travail jusqu’à la fin du poste</a:t>
            </a:r>
            <a:r>
              <a:rPr lang="fr-FR" dirty="0" smtClean="0"/>
              <a:t>.</a:t>
            </a:r>
          </a:p>
          <a:p>
            <a:endParaRPr lang="fr-FR" dirty="0" smtClean="0"/>
          </a:p>
          <a:p>
            <a:r>
              <a:rPr lang="fr-FR" dirty="0" smtClean="0"/>
              <a:t>Les visiteurs mettent un masque... même s'ils gardent leur distance.</a:t>
            </a:r>
          </a:p>
          <a:p>
            <a:endParaRPr lang="fr-FR" dirty="0" smtClean="0"/>
          </a:p>
          <a:p>
            <a:r>
              <a:rPr lang="fr-FR" dirty="0" smtClean="0"/>
              <a:t>Dans les situations où le port du masque n'est pas possible il est impératif de garder ses distances</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37</a:t>
            </a:fld>
            <a:endParaRPr lang="fr-FR"/>
          </a:p>
        </p:txBody>
      </p:sp>
    </p:spTree>
    <p:extLst>
      <p:ext uri="{BB962C8B-B14F-4D97-AF65-F5344CB8AC3E}">
        <p14:creationId xmlns:p14="http://schemas.microsoft.com/office/powerpoint/2010/main" val="282179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ne touche pas le</a:t>
            </a:r>
            <a:r>
              <a:rPr lang="fr-FR" baseline="0" dirty="0" smtClean="0"/>
              <a:t> nez, les yeux, la bouche</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38</a:t>
            </a:fld>
            <a:endParaRPr lang="fr-FR"/>
          </a:p>
        </p:txBody>
      </p:sp>
    </p:spTree>
    <p:extLst>
      <p:ext uri="{BB962C8B-B14F-4D97-AF65-F5344CB8AC3E}">
        <p14:creationId xmlns:p14="http://schemas.microsoft.com/office/powerpoint/2010/main" val="1999537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39</a:t>
            </a:fld>
            <a:endParaRPr lang="fr-FR"/>
          </a:p>
        </p:txBody>
      </p:sp>
    </p:spTree>
    <p:extLst>
      <p:ext uri="{BB962C8B-B14F-4D97-AF65-F5344CB8AC3E}">
        <p14:creationId xmlns:p14="http://schemas.microsoft.com/office/powerpoint/2010/main" val="499194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40</a:t>
            </a:fld>
            <a:endParaRPr lang="fr-FR"/>
          </a:p>
        </p:txBody>
      </p:sp>
    </p:spTree>
    <p:extLst>
      <p:ext uri="{BB962C8B-B14F-4D97-AF65-F5344CB8AC3E}">
        <p14:creationId xmlns:p14="http://schemas.microsoft.com/office/powerpoint/2010/main" val="3588157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Il est capital que les mesures barrières soient respectées entre les professionnels.</a:t>
            </a:r>
          </a:p>
          <a:p>
            <a:r>
              <a:rPr lang="fr-FR" dirty="0" smtClean="0"/>
              <a:t>Il ne faut pas baisser la garde lors des pauses, des relèves, dans les </a:t>
            </a:r>
            <a:r>
              <a:rPr lang="fr-FR" dirty="0" err="1" smtClean="0"/>
              <a:t>verstaires</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41</a:t>
            </a:fld>
            <a:endParaRPr lang="fr-FR"/>
          </a:p>
        </p:txBody>
      </p:sp>
    </p:spTree>
    <p:extLst>
      <p:ext uri="{BB962C8B-B14F-4D97-AF65-F5344CB8AC3E}">
        <p14:creationId xmlns:p14="http://schemas.microsoft.com/office/powerpoint/2010/main" val="1135989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Si les personnes asymptomatiques jouent un rôle majeur dans la transmission du SARS-CoV-2 et justifient le respect des mesures barrières tout au long de vos journées de travail mais au-delà dans votre vie quotidienne, il faut que les professionnels soient également sensibilisés à la présentation très polymorphe de la maladie pour être en capacité de repérer des cas suspects.</a:t>
            </a:r>
          </a:p>
          <a:p>
            <a:endParaRPr lang="fr-FR" b="1" dirty="0" smtClean="0"/>
          </a:p>
          <a:p>
            <a:r>
              <a:rPr lang="fr-FR" b="1" dirty="0" smtClean="0"/>
              <a:t>Dans ce contexte, il</a:t>
            </a:r>
            <a:r>
              <a:rPr lang="fr-FR" b="1" baseline="0" dirty="0" smtClean="0"/>
              <a:t> est capital de rappeler que </a:t>
            </a:r>
            <a:r>
              <a:rPr lang="fr-FR" b="1" dirty="0" smtClean="0"/>
              <a:t>tous les professionnels sont concernés </a:t>
            </a:r>
            <a:r>
              <a:rPr lang="fr-FR" dirty="0" smtClean="0"/>
              <a:t>et tout particulièrement ceux qui sont en contact direct</a:t>
            </a:r>
            <a:r>
              <a:rPr lang="fr-FR" baseline="0" dirty="0" smtClean="0"/>
              <a:t> avec les résidents. </a:t>
            </a:r>
          </a:p>
          <a:p>
            <a:r>
              <a:rPr lang="fr-FR" baseline="0" dirty="0" smtClean="0"/>
              <a:t>Ils doivent assurer un veille au quotidien pour être en capacité de repérer tout signe inhabituel que présenterait un résident et qui pourrait faire suspecter la </a:t>
            </a:r>
            <a:r>
              <a:rPr lang="fr-FR" baseline="0" dirty="0" err="1" smtClean="0"/>
              <a:t>Covid</a:t>
            </a:r>
            <a:r>
              <a:rPr lang="fr-FR" baseline="0" dirty="0" smtClean="0"/>
              <a:t>. Rien ne doit être négligé.</a:t>
            </a:r>
          </a:p>
          <a:p>
            <a:endParaRPr lang="fr-FR" baseline="0" dirty="0" smtClean="0"/>
          </a:p>
          <a:p>
            <a:r>
              <a:rPr lang="fr-FR" baseline="0" dirty="0" smtClean="0"/>
              <a:t>Mais au-delà du repérage de tout cas suspect, il est important que chaque professionnel sache quoi faire et comment faire quand ils ont repéré un signe inhabituel : à qui passer l’info, quand ? Comment ?</a:t>
            </a:r>
          </a:p>
          <a:p>
            <a:r>
              <a:rPr lang="fr-FR" baseline="0" dirty="0" smtClean="0"/>
              <a:t> </a:t>
            </a:r>
          </a:p>
          <a:p>
            <a:r>
              <a:rPr lang="fr-FR" baseline="0" dirty="0" smtClean="0"/>
              <a:t>C’est pour cela qu’un circuit de l’information doit exister et doit être connu de tous pour que tout professionnel sache à qui il doit transmettre l’information quand il repère un signes inhabituel chez un résident.</a:t>
            </a:r>
            <a:endParaRPr lang="fr-FR" b="1" baseline="0" dirty="0" smtClean="0"/>
          </a:p>
          <a:p>
            <a:endParaRPr lang="fr-FR" b="1" baseline="0" dirty="0" smtClean="0"/>
          </a:p>
          <a:p>
            <a:r>
              <a:rPr lang="fr-FR" b="1" baseline="0" dirty="0" smtClean="0"/>
              <a:t>Tout cela se travaille en amont pour éviter toute perte de temps au moment où l’EMS est confronté à la gestion d’un cas suspect.</a:t>
            </a:r>
            <a:endParaRPr lang="fr-FR" baseline="0" dirty="0" smtClean="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42</a:t>
            </a:fld>
            <a:endParaRPr lang="fr-FR"/>
          </a:p>
        </p:txBody>
      </p:sp>
    </p:spTree>
    <p:extLst>
      <p:ext uri="{BB962C8B-B14F-4D97-AF65-F5344CB8AC3E}">
        <p14:creationId xmlns:p14="http://schemas.microsoft.com/office/powerpoint/2010/main" val="2417552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Très variable avec des signes plus ou moins caractéristiques : ca va de la personne complètement</a:t>
            </a:r>
            <a:r>
              <a:rPr lang="fr-FR" baseline="0" dirty="0" smtClean="0"/>
              <a:t> </a:t>
            </a:r>
            <a:r>
              <a:rPr lang="fr-FR" dirty="0" smtClean="0"/>
              <a:t>asymptomatiques, à</a:t>
            </a:r>
            <a:r>
              <a:rPr lang="fr-FR" baseline="0" dirty="0" smtClean="0"/>
              <a:t> la détresse respiratoire sévère en passant par de la</a:t>
            </a:r>
            <a:r>
              <a:rPr lang="fr-FR" dirty="0" smtClean="0"/>
              <a:t> fatigue,</a:t>
            </a:r>
            <a:r>
              <a:rPr lang="fr-FR" baseline="0" dirty="0" smtClean="0"/>
              <a:t> écoulement nasal, </a:t>
            </a:r>
            <a:r>
              <a:rPr lang="fr-FR" dirty="0" smtClean="0"/>
              <a:t>maux de gorge, maux de tête, toux, fièvre mais aussi des signes digestifs (vomissements/diarrhées,</a:t>
            </a:r>
            <a:r>
              <a:rPr lang="fr-FR" baseline="0" dirty="0" smtClean="0"/>
              <a:t> maux de ventre), perte du gout et de l’odorat, signes cutané (engelures) etc. </a:t>
            </a:r>
          </a:p>
          <a:p>
            <a:endParaRPr lang="fr-FR" baseline="0" dirty="0" smtClean="0"/>
          </a:p>
          <a:p>
            <a:pPr marL="285750" lvl="0" indent="-285750">
              <a:buFont typeface="Arial" panose="020B0604020202020204" pitchFamily="34" charset="0"/>
              <a:buChar char="•"/>
            </a:pPr>
            <a:r>
              <a:rPr lang="fr-FR" b="1" dirty="0" smtClean="0"/>
              <a:t>Attention, la présentation clinique de la maladie </a:t>
            </a:r>
            <a:r>
              <a:rPr lang="fr-FR" b="1" dirty="0" err="1" smtClean="0"/>
              <a:t>Covid</a:t>
            </a:r>
            <a:r>
              <a:rPr lang="fr-FR" b="1" dirty="0" smtClean="0"/>
              <a:t> est polymorphe</a:t>
            </a:r>
            <a:r>
              <a:rPr lang="fr-FR" dirty="0" smtClean="0"/>
              <a:t>. </a:t>
            </a:r>
          </a:p>
          <a:p>
            <a:pPr marL="285750" lvl="0" indent="-285750">
              <a:buFont typeface="Arial" panose="020B0604020202020204" pitchFamily="34" charset="0"/>
              <a:buChar char="•"/>
            </a:pPr>
            <a:r>
              <a:rPr lang="fr-FR" b="1" dirty="0" smtClean="0"/>
              <a:t>Ne négliger aucun signe +++</a:t>
            </a:r>
          </a:p>
          <a:p>
            <a:pPr marL="285750" lvl="0" indent="-285750">
              <a:buFont typeface="Arial" panose="020B0604020202020204" pitchFamily="34" charset="0"/>
              <a:buChar char="•"/>
            </a:pPr>
            <a:r>
              <a:rPr lang="fr-FR" b="1" dirty="0" smtClean="0"/>
              <a:t>En cas de doute</a:t>
            </a:r>
            <a:r>
              <a:rPr lang="fr-FR" dirty="0" smtClean="0"/>
              <a:t>, il est prudent de considérer tout symptôme inhabituel jusqu’à preuve du contraire comme potentiellement lié au </a:t>
            </a:r>
            <a:r>
              <a:rPr lang="fr-FR" dirty="0" err="1" smtClean="0"/>
              <a:t>Covid</a:t>
            </a:r>
            <a:endParaRPr lang="fr-FR" b="1" dirty="0" smtClean="0"/>
          </a:p>
          <a:p>
            <a:endParaRPr lang="fr-FR" baseline="0" dirty="0" smtClean="0"/>
          </a:p>
          <a:p>
            <a:r>
              <a:rPr lang="fr-FR" dirty="0" smtClean="0"/>
              <a:t>Le </a:t>
            </a:r>
            <a:r>
              <a:rPr lang="fr-FR" b="1" dirty="0" smtClean="0"/>
              <a:t>repérage d’</a:t>
            </a:r>
            <a:r>
              <a:rPr lang="fr-FR" b="1" baseline="0" dirty="0" smtClean="0"/>
              <a:t>un cas suspect </a:t>
            </a:r>
            <a:r>
              <a:rPr lang="fr-FR" baseline="0" dirty="0" smtClean="0"/>
              <a:t>et la gestion qui s’opère de l’évènement nécessite la réactivité de chacun des acteurs de l’EMS.</a:t>
            </a:r>
          </a:p>
          <a:p>
            <a:r>
              <a:rPr lang="fr-FR" baseline="0" dirty="0" smtClean="0"/>
              <a:t>Cela suppose un certain nombre de prérequis nécessaires à garantir la bonne gestion de l’évènement.</a:t>
            </a:r>
            <a:endParaRPr lang="fr-FR" dirty="0" smtClean="0"/>
          </a:p>
          <a:p>
            <a:endParaRPr lang="fr-FR" baseline="0" dirty="0" smtClean="0"/>
          </a:p>
          <a:p>
            <a:pPr marL="285750" lvl="0" indent="-285750">
              <a:buFont typeface="Arial" panose="020B0604020202020204" pitchFamily="34" charset="0"/>
              <a:buChar char="•"/>
            </a:pPr>
            <a:r>
              <a:rPr lang="fr-FR" b="1" dirty="0" smtClean="0"/>
              <a:t>Attention, la présentation clinique de la maladie </a:t>
            </a:r>
            <a:r>
              <a:rPr lang="fr-FR" b="1" dirty="0" err="1" smtClean="0"/>
              <a:t>Covid</a:t>
            </a:r>
            <a:r>
              <a:rPr lang="fr-FR" b="1" dirty="0" smtClean="0"/>
              <a:t> est polymorphe</a:t>
            </a:r>
            <a:r>
              <a:rPr lang="fr-FR" dirty="0" smtClean="0"/>
              <a:t>. </a:t>
            </a:r>
          </a:p>
          <a:p>
            <a:pPr marL="285750" lvl="0" indent="-285750">
              <a:buFont typeface="Arial" panose="020B0604020202020204" pitchFamily="34" charset="0"/>
              <a:buChar char="•"/>
            </a:pPr>
            <a:r>
              <a:rPr lang="fr-FR" b="1" dirty="0" smtClean="0"/>
              <a:t>Ne négliger aucun signe +++</a:t>
            </a:r>
          </a:p>
          <a:p>
            <a:pPr marL="285750" lvl="0" indent="-285750">
              <a:buFont typeface="Arial" panose="020B0604020202020204" pitchFamily="34" charset="0"/>
              <a:buChar char="•"/>
            </a:pPr>
            <a:r>
              <a:rPr lang="fr-FR" b="1" dirty="0" smtClean="0"/>
              <a:t>En cas de doute</a:t>
            </a:r>
            <a:r>
              <a:rPr lang="fr-FR" dirty="0" smtClean="0"/>
              <a:t>, il est prudent de considérer tout symptôme inhabituel jusqu’à preuve du contraire comme potentiellement lié au </a:t>
            </a:r>
            <a:r>
              <a:rPr lang="fr-FR" dirty="0" err="1" smtClean="0"/>
              <a:t>Covid</a:t>
            </a:r>
            <a:endParaRPr lang="fr-FR" b="1" dirty="0" smtClean="0"/>
          </a:p>
          <a:p>
            <a:endParaRPr lang="fr-FR" baseline="0" dirty="0" smtClean="0"/>
          </a:p>
          <a:p>
            <a:endParaRPr lang="fr-FR" baseline="0" dirty="0" smtClean="0"/>
          </a:p>
          <a:p>
            <a:r>
              <a:rPr lang="fr-FR" dirty="0" smtClean="0"/>
              <a:t>Le </a:t>
            </a:r>
            <a:r>
              <a:rPr lang="fr-FR" b="1" dirty="0" smtClean="0"/>
              <a:t>repérage d’</a:t>
            </a:r>
            <a:r>
              <a:rPr lang="fr-FR" b="1" baseline="0" dirty="0" smtClean="0"/>
              <a:t>un cas suspect </a:t>
            </a:r>
            <a:r>
              <a:rPr lang="fr-FR" baseline="0" dirty="0" smtClean="0"/>
              <a:t>et la gestion qui s’opère de l’évènement nécessite la réactivité de chacun des acteurs de l’EMS.</a:t>
            </a:r>
          </a:p>
          <a:p>
            <a:r>
              <a:rPr lang="fr-FR" baseline="0" dirty="0" smtClean="0"/>
              <a:t>Cela suppose un certain nombre de prérequis nécessaires à garantir la bonne gestion de l’évènement.</a:t>
            </a:r>
            <a:endParaRPr lang="fr-FR"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43</a:t>
            </a:fld>
            <a:endParaRPr lang="fr-FR"/>
          </a:p>
        </p:txBody>
      </p:sp>
    </p:spTree>
    <p:extLst>
      <p:ext uri="{BB962C8B-B14F-4D97-AF65-F5344CB8AC3E}">
        <p14:creationId xmlns:p14="http://schemas.microsoft.com/office/powerpoint/2010/main" val="213165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 maîtriser</a:t>
            </a:r>
            <a:r>
              <a:rPr lang="fr-FR" baseline="0" dirty="0" smtClean="0"/>
              <a:t> un évènement infectieux quel qu’il soit, il faut connaître et comprendre la</a:t>
            </a:r>
            <a:r>
              <a:rPr lang="fr-FR" dirty="0" smtClean="0"/>
              <a:t> chaîne</a:t>
            </a:r>
            <a:r>
              <a:rPr lang="fr-FR" baseline="0" dirty="0" smtClean="0"/>
              <a:t> épidémiologique de l’agent infectieux.</a:t>
            </a:r>
          </a:p>
          <a:p>
            <a:r>
              <a:rPr lang="fr-FR" baseline="0" dirty="0" smtClean="0"/>
              <a:t>La chaine épidémiologique présente les différents maillons qui sont les leviers sur lesquels on est susceptible de pouvoir agir à la fois pour éviter de se contaminer et pour éviter de contaminer les autres.</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4</a:t>
            </a:fld>
            <a:endParaRPr lang="fr-FR"/>
          </a:p>
        </p:txBody>
      </p:sp>
    </p:spTree>
    <p:extLst>
      <p:ext uri="{BB962C8B-B14F-4D97-AF65-F5344CB8AC3E}">
        <p14:creationId xmlns:p14="http://schemas.microsoft.com/office/powerpoint/2010/main" val="10991597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Cette diapositive</a:t>
            </a:r>
            <a:r>
              <a:rPr lang="fr-FR" baseline="0" dirty="0" smtClean="0"/>
              <a:t> permet de décortiquer le circuit du signalement et l’implication des chacun des acteurs dans son fonctionnement.</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44</a:t>
            </a:fld>
            <a:endParaRPr lang="fr-FR"/>
          </a:p>
        </p:txBody>
      </p:sp>
    </p:spTree>
    <p:extLst>
      <p:ext uri="{BB962C8B-B14F-4D97-AF65-F5344CB8AC3E}">
        <p14:creationId xmlns:p14="http://schemas.microsoft.com/office/powerpoint/2010/main" val="157107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Autres</a:t>
            </a:r>
            <a:r>
              <a:rPr lang="fr-FR" baseline="0" dirty="0" smtClean="0"/>
              <a:t> doc disponibles sur le site du CPias </a:t>
            </a:r>
            <a:r>
              <a:rPr lang="fr-FR" baseline="0" dirty="0" err="1" smtClean="0"/>
              <a:t>cf</a:t>
            </a:r>
            <a:r>
              <a:rPr lang="fr-FR" baseline="0" dirty="0" smtClean="0"/>
              <a:t> rubrique COVID-19 &gt; onglet ville</a:t>
            </a:r>
          </a:p>
          <a:p>
            <a:r>
              <a:rPr lang="fr-FR" baseline="0" dirty="0" smtClean="0"/>
              <a:t>Chaine </a:t>
            </a:r>
            <a:r>
              <a:rPr lang="fr-FR" baseline="0" dirty="0" err="1" smtClean="0"/>
              <a:t>youtube</a:t>
            </a:r>
            <a:r>
              <a:rPr lang="fr-FR" baseline="0" dirty="0" smtClean="0"/>
              <a:t>  : playlist « coronavirus » avec des vidéos sur les opportunités d’hygiène des mains (« Main care challenge »), sur le port de masque (« Masque Simple Basique »), sur le port de gants (« Mel a la réponse »).</a:t>
            </a:r>
          </a:p>
          <a:p>
            <a:r>
              <a:rPr lang="fr-FR" baseline="0" dirty="0" smtClean="0"/>
              <a:t>Sur le site du </a:t>
            </a:r>
            <a:r>
              <a:rPr lang="fr-FR" baseline="0" dirty="0" err="1" smtClean="0"/>
              <a:t>Répias</a:t>
            </a:r>
            <a:r>
              <a:rPr lang="fr-FR" baseline="0" dirty="0" smtClean="0"/>
              <a:t> : liens vers les autres sites proposant une information valide.</a:t>
            </a:r>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46</a:t>
            </a:fld>
            <a:endParaRPr lang="fr-FR"/>
          </a:p>
        </p:txBody>
      </p:sp>
    </p:spTree>
    <p:extLst>
      <p:ext uri="{BB962C8B-B14F-4D97-AF65-F5344CB8AC3E}">
        <p14:creationId xmlns:p14="http://schemas.microsoft.com/office/powerpoint/2010/main" val="294296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47</a:t>
            </a:fld>
            <a:endParaRPr lang="fr-FR"/>
          </a:p>
        </p:txBody>
      </p:sp>
    </p:spTree>
    <p:extLst>
      <p:ext uri="{BB962C8B-B14F-4D97-AF65-F5344CB8AC3E}">
        <p14:creationId xmlns:p14="http://schemas.microsoft.com/office/powerpoint/2010/main" val="29177618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48</a:t>
            </a:fld>
            <a:endParaRPr lang="fr-FR"/>
          </a:p>
        </p:txBody>
      </p:sp>
    </p:spTree>
    <p:extLst>
      <p:ext uri="{BB962C8B-B14F-4D97-AF65-F5344CB8AC3E}">
        <p14:creationId xmlns:p14="http://schemas.microsoft.com/office/powerpoint/2010/main" val="266433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5</a:t>
            </a:fld>
            <a:endParaRPr lang="fr-FR"/>
          </a:p>
        </p:txBody>
      </p:sp>
    </p:spTree>
    <p:extLst>
      <p:ext uri="{BB962C8B-B14F-4D97-AF65-F5344CB8AC3E}">
        <p14:creationId xmlns:p14="http://schemas.microsoft.com/office/powerpoint/2010/main" val="385867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L’agent infectieux est un virus qui a besoin d’infecter une cellule pour</a:t>
            </a:r>
            <a:r>
              <a:rPr lang="fr-FR" baseline="0" dirty="0" smtClean="0"/>
              <a:t> pouvoir se multiplier. En dehors d’une cellule, sa capacité de survie est très limitée.</a:t>
            </a:r>
          </a:p>
          <a:p>
            <a:endParaRPr lang="fr-FR" dirty="0" smtClean="0"/>
          </a:p>
          <a:p>
            <a:r>
              <a:rPr lang="fr-FR" dirty="0" smtClean="0"/>
              <a:t>Ici, le SARS-CoV2 est un virus enveloppé (qui dit enveloppé dit virus fragile) qui appartient</a:t>
            </a:r>
            <a:r>
              <a:rPr lang="fr-FR" baseline="0" dirty="0" smtClean="0"/>
              <a:t> à</a:t>
            </a:r>
            <a:r>
              <a:rPr lang="fr-FR" dirty="0" smtClean="0"/>
              <a:t> la famille des coronavirus</a:t>
            </a:r>
            <a:r>
              <a:rPr lang="fr-FR" baseline="0" dirty="0" smtClean="0"/>
              <a:t> généralement responsable d’infections saisonnières telles que le rhume. </a:t>
            </a:r>
          </a:p>
          <a:p>
            <a:r>
              <a:rPr lang="fr-FR" baseline="0" dirty="0" smtClean="0"/>
              <a:t>Certains virus de cette famille sont parfois responsables de formes plus graves. Cela a été le cas avec le SRAS-</a:t>
            </a:r>
            <a:r>
              <a:rPr lang="fr-FR" baseline="0" dirty="0" err="1" smtClean="0"/>
              <a:t>CoV</a:t>
            </a:r>
            <a:r>
              <a:rPr lang="fr-FR" baseline="0" dirty="0" smtClean="0"/>
              <a:t> en 2002 ou le MERS-</a:t>
            </a:r>
            <a:r>
              <a:rPr lang="fr-FR" baseline="0" dirty="0" err="1" smtClean="0"/>
              <a:t>CoV</a:t>
            </a:r>
            <a:r>
              <a:rPr lang="fr-FR" baseline="0" dirty="0" smtClean="0"/>
              <a:t> en 2012 qui continue de circuler actuellement au Moyen-Orient ou encore avec le virus pandémique actuel, le SARS-CoV-2, nommé ainsi en raison des similitudes qu’il partage avec le SRAS-</a:t>
            </a:r>
            <a:r>
              <a:rPr lang="fr-FR" baseline="0" dirty="0" err="1" smtClean="0"/>
              <a:t>CoV</a:t>
            </a:r>
            <a:r>
              <a:rPr lang="fr-FR" baseline="0" dirty="0" smtClean="0"/>
              <a:t> de 2002.</a:t>
            </a:r>
          </a:p>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6</a:t>
            </a:fld>
            <a:endParaRPr lang="fr-FR"/>
          </a:p>
        </p:txBody>
      </p:sp>
    </p:spTree>
    <p:extLst>
      <p:ext uri="{BB962C8B-B14F-4D97-AF65-F5344CB8AC3E}">
        <p14:creationId xmlns:p14="http://schemas.microsoft.com/office/powerpoint/2010/main" val="1214147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7</a:t>
            </a:fld>
            <a:endParaRPr lang="fr-FR"/>
          </a:p>
        </p:txBody>
      </p:sp>
    </p:spTree>
    <p:extLst>
      <p:ext uri="{BB962C8B-B14F-4D97-AF65-F5344CB8AC3E}">
        <p14:creationId xmlns:p14="http://schemas.microsoft.com/office/powerpoint/2010/main" val="3858672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réservoir est l’endroit où le virus peut survivre ou</a:t>
            </a:r>
            <a:r>
              <a:rPr lang="fr-FR" baseline="0" dirty="0" smtClean="0"/>
              <a:t> se multiplier</a:t>
            </a:r>
            <a:r>
              <a:rPr lang="fr-FR" dirty="0" smtClean="0"/>
              <a:t>.</a:t>
            </a:r>
          </a:p>
          <a:p>
            <a:endParaRPr lang="fr-FR" dirty="0" smtClean="0"/>
          </a:p>
          <a:p>
            <a:r>
              <a:rPr lang="fr-FR" baseline="0" dirty="0" smtClean="0"/>
              <a:t>Le réservoir est humain, représenté par une personne malade (symptomatique ou non).</a:t>
            </a:r>
          </a:p>
          <a:p>
            <a:r>
              <a:rPr lang="fr-FR" sz="1200" kern="1200" baseline="0" dirty="0" smtClean="0">
                <a:solidFill>
                  <a:schemeClr val="tx1"/>
                </a:solidFill>
                <a:effectLst/>
                <a:latin typeface="+mn-lt"/>
                <a:ea typeface="+mn-ea"/>
                <a:cs typeface="+mn-cs"/>
              </a:rPr>
              <a:t>L</a:t>
            </a:r>
            <a:r>
              <a:rPr lang="fr-FR" sz="1200" kern="1200" dirty="0" smtClean="0">
                <a:solidFill>
                  <a:schemeClr val="tx1"/>
                </a:solidFill>
                <a:effectLst/>
                <a:latin typeface="+mn-lt"/>
                <a:ea typeface="+mn-ea"/>
                <a:cs typeface="+mn-cs"/>
              </a:rPr>
              <a:t>’excrétion du virus par une personne malade est maximale au cours de la première semaine après le début des signes cliniques, pour décroitre ensuite. </a:t>
            </a:r>
            <a:r>
              <a:rPr lang="fr-FR" dirty="0" smtClean="0"/>
              <a:t>La transmission par un malade peu ou pas symptomatique est possible, </a:t>
            </a:r>
            <a:r>
              <a:rPr lang="fr-FR" sz="1200" kern="1200" dirty="0" smtClean="0">
                <a:solidFill>
                  <a:schemeClr val="tx1"/>
                </a:solidFill>
                <a:effectLst/>
                <a:latin typeface="+mn-lt"/>
                <a:ea typeface="+mn-ea"/>
                <a:cs typeface="+mn-cs"/>
              </a:rPr>
              <a:t>la charge virale dans les échantillons </a:t>
            </a:r>
            <a:r>
              <a:rPr lang="fr-FR" sz="1200" kern="1200" dirty="0" err="1" smtClean="0">
                <a:solidFill>
                  <a:schemeClr val="tx1"/>
                </a:solidFill>
                <a:effectLst/>
                <a:latin typeface="+mn-lt"/>
                <a:ea typeface="+mn-ea"/>
                <a:cs typeface="+mn-cs"/>
              </a:rPr>
              <a:t>nasopharyngés</a:t>
            </a:r>
            <a:r>
              <a:rPr lang="fr-FR" sz="1200" kern="1200" dirty="0" smtClean="0">
                <a:solidFill>
                  <a:schemeClr val="tx1"/>
                </a:solidFill>
                <a:effectLst/>
                <a:latin typeface="+mn-lt"/>
                <a:ea typeface="+mn-ea"/>
                <a:cs typeface="+mn-cs"/>
              </a:rPr>
              <a:t> est comparable à celle des personnes symptomatiques en début d’infection.</a:t>
            </a:r>
          </a:p>
          <a:p>
            <a:endParaRPr lang="fr-FR" sz="1200" kern="1200" baseline="0" dirty="0" smtClean="0">
              <a:solidFill>
                <a:schemeClr val="tx1"/>
              </a:solidFill>
              <a:effectLst/>
              <a:latin typeface="+mn-lt"/>
              <a:ea typeface="+mn-ea"/>
              <a:cs typeface="+mn-cs"/>
            </a:endParaRPr>
          </a:p>
          <a:p>
            <a:r>
              <a:rPr lang="fr-FR" baseline="0" dirty="0" smtClean="0"/>
              <a:t>La personne malade peut contaminer son environnement avec des gouttelettes de salive contaminées (toux, parole, etc.), l’environnement devient alors à son tour un réservoir occulte. Le virus est très fragile à l’extérieur des cellules, sa survie est donc limitée sur des surfaces inertes où il ne se multiplie pas. </a:t>
            </a:r>
            <a:endParaRPr lang="fr-FR" baseline="0" dirty="0" smtClean="0">
              <a:solidFill>
                <a:srgbClr val="FF0000"/>
              </a:solidFill>
            </a:endParaRPr>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8</a:t>
            </a:fld>
            <a:endParaRPr lang="fr-FR"/>
          </a:p>
        </p:txBody>
      </p:sp>
    </p:spTree>
    <p:extLst>
      <p:ext uri="{BB962C8B-B14F-4D97-AF65-F5344CB8AC3E}">
        <p14:creationId xmlns:p14="http://schemas.microsoft.com/office/powerpoint/2010/main" val="3059551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4D9331-63C7-439C-BA97-B8ECA376C4B5}" type="slidenum">
              <a:rPr lang="fr-FR" smtClean="0"/>
              <a:t>9</a:t>
            </a:fld>
            <a:endParaRPr lang="fr-FR"/>
          </a:p>
        </p:txBody>
      </p:sp>
    </p:spTree>
    <p:extLst>
      <p:ext uri="{BB962C8B-B14F-4D97-AF65-F5344CB8AC3E}">
        <p14:creationId xmlns:p14="http://schemas.microsoft.com/office/powerpoint/2010/main" val="3858672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5838" y="115888"/>
            <a:ext cx="1700212"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685800" y="2130425"/>
            <a:ext cx="7772400" cy="1470025"/>
          </a:xfrm>
        </p:spPr>
        <p:txBody>
          <a:bodyPr/>
          <a:lstStyle>
            <a:lvl1pPr>
              <a:defRPr b="1" i="0" baseline="0"/>
            </a:lvl1pPr>
          </a:lstStyle>
          <a:p>
            <a:r>
              <a:rPr lang="fr-FR"/>
              <a:t>Modifiez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FR" dirty="0"/>
          </a:p>
        </p:txBody>
      </p:sp>
    </p:spTree>
    <p:extLst>
      <p:ext uri="{BB962C8B-B14F-4D97-AF65-F5344CB8AC3E}">
        <p14:creationId xmlns:p14="http://schemas.microsoft.com/office/powerpoint/2010/main" val="2354245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36358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548680"/>
            <a:ext cx="2057400" cy="5577483"/>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548680"/>
            <a:ext cx="6019800" cy="5577483"/>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1130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D1BAC-15FC-402E-8C5D-074279D5295D}" type="slidenum">
              <a:rPr lang="fr-FR" smtClean="0"/>
              <a:t>‹N°›</a:t>
            </a:fld>
            <a:endParaRPr lang="fr-FR"/>
          </a:p>
        </p:txBody>
      </p:sp>
    </p:spTree>
    <p:extLst>
      <p:ext uri="{BB962C8B-B14F-4D97-AF65-F5344CB8AC3E}">
        <p14:creationId xmlns:p14="http://schemas.microsoft.com/office/powerpoint/2010/main" val="8904878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8057111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D1BAC-15FC-402E-8C5D-074279D5295D}" type="slidenum">
              <a:rPr lang="fr-FR" smtClean="0"/>
              <a:t>‹N°›</a:t>
            </a:fld>
            <a:endParaRPr lang="fr-FR"/>
          </a:p>
        </p:txBody>
      </p:sp>
    </p:spTree>
    <p:extLst>
      <p:ext uri="{BB962C8B-B14F-4D97-AF65-F5344CB8AC3E}">
        <p14:creationId xmlns:p14="http://schemas.microsoft.com/office/powerpoint/2010/main" val="593546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63711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63711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85750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719866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398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548680"/>
            <a:ext cx="3008313" cy="88642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548680"/>
            <a:ext cx="5111750" cy="55774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365743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027655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549275"/>
            <a:ext cx="8229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D1BAC-15FC-402E-8C5D-074279D5295D}" type="slidenum">
              <a:rPr lang="fr-FR" smtClean="0"/>
              <a:t>‹N°›</a:t>
            </a:fld>
            <a:endParaRPr lang="fr-FR"/>
          </a:p>
        </p:txBody>
      </p:sp>
      <p:grpSp>
        <p:nvGrpSpPr>
          <p:cNvPr id="1031" name="Groupe 6"/>
          <p:cNvGrpSpPr>
            <a:grpSpLocks/>
          </p:cNvGrpSpPr>
          <p:nvPr/>
        </p:nvGrpSpPr>
        <p:grpSpPr bwMode="auto">
          <a:xfrm>
            <a:off x="-36513" y="476250"/>
            <a:ext cx="6480176" cy="73025"/>
            <a:chOff x="-252536" y="476672"/>
            <a:chExt cx="6480720" cy="72008"/>
          </a:xfrm>
        </p:grpSpPr>
        <p:sp>
          <p:nvSpPr>
            <p:cNvPr id="8" name="Rectangle 7"/>
            <p:cNvSpPr/>
            <p:nvPr userDrawn="1"/>
          </p:nvSpPr>
          <p:spPr>
            <a:xfrm>
              <a:off x="-252536" y="476672"/>
              <a:ext cx="4104032" cy="7200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Rectangle 8"/>
            <p:cNvSpPr/>
            <p:nvPr userDrawn="1"/>
          </p:nvSpPr>
          <p:spPr>
            <a:xfrm>
              <a:off x="2124152" y="476672"/>
              <a:ext cx="4104032" cy="7200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032" name="Groupe 9"/>
          <p:cNvGrpSpPr>
            <a:grpSpLocks/>
          </p:cNvGrpSpPr>
          <p:nvPr/>
        </p:nvGrpSpPr>
        <p:grpSpPr bwMode="auto">
          <a:xfrm>
            <a:off x="2700338" y="6165850"/>
            <a:ext cx="6480175" cy="71438"/>
            <a:chOff x="-252536" y="885968"/>
            <a:chExt cx="6480720" cy="72008"/>
          </a:xfrm>
        </p:grpSpPr>
        <p:sp>
          <p:nvSpPr>
            <p:cNvPr id="11" name="Rectangle 10"/>
            <p:cNvSpPr/>
            <p:nvPr userDrawn="1"/>
          </p:nvSpPr>
          <p:spPr>
            <a:xfrm rot="10800000">
              <a:off x="-252536" y="885968"/>
              <a:ext cx="4104032" cy="7200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Rectangle 11"/>
            <p:cNvSpPr/>
            <p:nvPr userDrawn="1"/>
          </p:nvSpPr>
          <p:spPr>
            <a:xfrm rot="10800000">
              <a:off x="2124151" y="885968"/>
              <a:ext cx="4104033" cy="7200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14" name="Espace réservé du pied de page 4"/>
          <p:cNvSpPr txBox="1">
            <a:spLocks/>
          </p:cNvSpPr>
          <p:nvPr userDrawn="1"/>
        </p:nvSpPr>
        <p:spPr>
          <a:xfrm>
            <a:off x="3124200" y="6264068"/>
            <a:ext cx="2895600" cy="619570"/>
          </a:xfrm>
          <a:prstGeom prst="rect">
            <a:avLst/>
          </a:prstGeom>
        </p:spPr>
        <p:txBody>
          <a:bodyPr/>
          <a:lstStyle>
            <a:defPPr>
              <a:defRPr lang="en-US"/>
            </a:defPPr>
            <a:lvl1pPr marL="0" algn="ctr"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Covid-19 </a:t>
            </a:r>
          </a:p>
          <a:p>
            <a:r>
              <a:rPr lang="fr-FR" dirty="0" smtClean="0"/>
              <a:t>Veille &amp; alerte </a:t>
            </a:r>
          </a:p>
          <a:p>
            <a:r>
              <a:rPr lang="fr-FR" dirty="0" smtClean="0"/>
              <a:t>Mesures barrières</a:t>
            </a:r>
          </a:p>
          <a:p>
            <a:r>
              <a:rPr lang="fr-FR" dirty="0" smtClean="0"/>
              <a:t>CPias BFC, version 2</a:t>
            </a:r>
            <a:endParaRPr lang="fr-FR"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entury Gothic" pitchFamily="34" charset="0"/>
        </a:defRPr>
      </a:lvl2pPr>
      <a:lvl3pPr algn="ctr" rtl="0" eaLnBrk="1" fontAlgn="base" hangingPunct="1">
        <a:spcBef>
          <a:spcPct val="0"/>
        </a:spcBef>
        <a:spcAft>
          <a:spcPct val="0"/>
        </a:spcAft>
        <a:defRPr sz="4400">
          <a:solidFill>
            <a:schemeClr val="tx1"/>
          </a:solidFill>
          <a:latin typeface="Century Gothic" pitchFamily="34" charset="0"/>
        </a:defRPr>
      </a:lvl3pPr>
      <a:lvl4pPr algn="ctr" rtl="0" eaLnBrk="1" fontAlgn="base" hangingPunct="1">
        <a:spcBef>
          <a:spcPct val="0"/>
        </a:spcBef>
        <a:spcAft>
          <a:spcPct val="0"/>
        </a:spcAft>
        <a:defRPr sz="4400">
          <a:solidFill>
            <a:schemeClr val="tx1"/>
          </a:solidFill>
          <a:latin typeface="Century Gothic" pitchFamily="34" charset="0"/>
        </a:defRPr>
      </a:lvl4pPr>
      <a:lvl5pPr algn="ctr" rtl="0" eaLnBrk="1" fontAlgn="base" hangingPunct="1">
        <a:spcBef>
          <a:spcPct val="0"/>
        </a:spcBef>
        <a:spcAft>
          <a:spcPct val="0"/>
        </a:spcAft>
        <a:defRPr sz="4400">
          <a:solidFill>
            <a:schemeClr val="tx1"/>
          </a:solidFill>
          <a:latin typeface="Century Gothic" pitchFamily="34" charset="0"/>
        </a:defRPr>
      </a:lvl5pPr>
      <a:lvl6pPr marL="457200" algn="ctr" rtl="0" eaLnBrk="1" fontAlgn="base" hangingPunct="1">
        <a:spcBef>
          <a:spcPct val="0"/>
        </a:spcBef>
        <a:spcAft>
          <a:spcPct val="0"/>
        </a:spcAft>
        <a:defRPr sz="4400">
          <a:solidFill>
            <a:schemeClr val="tx1"/>
          </a:solidFill>
          <a:latin typeface="Century Gothic" pitchFamily="34" charset="0"/>
        </a:defRPr>
      </a:lvl6pPr>
      <a:lvl7pPr marL="914400" algn="ctr" rtl="0" eaLnBrk="1" fontAlgn="base" hangingPunct="1">
        <a:spcBef>
          <a:spcPct val="0"/>
        </a:spcBef>
        <a:spcAft>
          <a:spcPct val="0"/>
        </a:spcAft>
        <a:defRPr sz="4400">
          <a:solidFill>
            <a:schemeClr val="tx1"/>
          </a:solidFill>
          <a:latin typeface="Century Gothic" pitchFamily="34" charset="0"/>
        </a:defRPr>
      </a:lvl7pPr>
      <a:lvl8pPr marL="1371600" algn="ctr" rtl="0" eaLnBrk="1" fontAlgn="base" hangingPunct="1">
        <a:spcBef>
          <a:spcPct val="0"/>
        </a:spcBef>
        <a:spcAft>
          <a:spcPct val="0"/>
        </a:spcAft>
        <a:defRPr sz="4400">
          <a:solidFill>
            <a:schemeClr val="tx1"/>
          </a:solidFill>
          <a:latin typeface="Century Gothic" pitchFamily="34" charset="0"/>
        </a:defRPr>
      </a:lvl8pPr>
      <a:lvl9pPr marL="1828800" algn="ctr" rtl="0" eaLnBrk="1" fontAlgn="base" hangingPunct="1">
        <a:spcBef>
          <a:spcPct val="0"/>
        </a:spcBef>
        <a:spcAft>
          <a:spcPct val="0"/>
        </a:spcAft>
        <a:defRPr sz="4400">
          <a:solidFill>
            <a:schemeClr val="tx1"/>
          </a:solidFill>
          <a:latin typeface="Century Gothic"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4.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www.google.com/url?sa=i&amp;url=https://www.actusoins.com/11534/hygiene-hospitaliere-nos-alliances-ne-sont-pas-si-lisses.html&amp;psig=AOvVaw2xV5kwxLtReivD2Oc_FzXL&amp;ust=1588925328222000&amp;source=images&amp;cd=vfe&amp;ved=0CAIQjRxqFwoTCJj63KGmoekCFQAAAAAdAAAAABAT" TargetMode="Externa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mHHp4qVC-wE"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OrZOgppQQUo"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slide" Target="slide19.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8.png"/><Relationship Id="rId7" Type="http://schemas.openxmlformats.org/officeDocument/2006/relationships/slide" Target="slide19.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google.com/url?sa=i&amp;url=https://www.universite-paris-saclay.fr/actualites/un-outil-detude-du-sars-cov-2-en-developpement-dans-lunite-virologie-et-immunologie-moleculaire&amp;psig=AOvVaw3GgALzbiqWPnJdZdZL9x36&amp;ust=1588665975594000&amp;source=images&amp;cd=vfe&amp;ved=0CAIQjRxqFwoTCNCy2YzgmekCFQAAAAAdAAAAABAD" TargetMode="External"/><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44.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U2GHOXQk2IA"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png"/><Relationship Id="rId7" Type="http://schemas.openxmlformats.org/officeDocument/2006/relationships/slide" Target="slide19.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hyperlink" Target="https://www.google.com/url?sa=i&amp;url=https://www.universite-paris-saclay.fr/actualites/un-outil-detude-du-sars-cov-2-en-developpement-dans-lunite-virologie-et-immunologie-moleculaire&amp;psig=AOvVaw3GgALzbiqWPnJdZdZL9x36&amp;ust=1588665975594000&amp;source=images&amp;cd=vfe&amp;ved=0CAIQjRxqFwoTCNCy2YzgmekCFQAAAAAdAAAAABAD" TargetMode="External"/><Relationship Id="rId4" Type="http://schemas.openxmlformats.org/officeDocument/2006/relationships/image" Target="../media/image49.png"/><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image" Target="../media/image66.png"/><Relationship Id="rId7" Type="http://schemas.openxmlformats.org/officeDocument/2006/relationships/hyperlink" Target="http://www.preventioninfection.fr/"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www.cpiasbfc.fr/" TargetMode="External"/><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hyperlink" Target="mailto:cpias-bfc@chu-dijon.fr" TargetMode="External"/><Relationship Id="rId4" Type="http://schemas.openxmlformats.org/officeDocument/2006/relationships/hyperlink" Target="mailto:cpias-bfc@chu-besancon.fr"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i&amp;url=https://www.universite-paris-saclay.fr/actualites/un-outil-detude-du-sars-cov-2-en-developpement-dans-lunite-virologie-et-immunologie-moleculaire&amp;psig=AOvVaw3GgALzbiqWPnJdZdZL9x36&amp;ust=1588665975594000&amp;source=images&amp;cd=vfe&amp;ved=0CAIQjRxqFwoTCNCy2YzgmekCFQAAAAAdAAAAABA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35" y="4849013"/>
            <a:ext cx="1808600" cy="1883154"/>
          </a:xfrm>
          <a:prstGeom prst="rect">
            <a:avLst/>
          </a:prstGeom>
        </p:spPr>
      </p:pic>
      <p:pic>
        <p:nvPicPr>
          <p:cNvPr id="2" name="Image 1">
            <a:extLst>
              <a:ext uri="{FF2B5EF4-FFF2-40B4-BE49-F238E27FC236}">
                <a16:creationId xmlns:a16="http://schemas.microsoft.com/office/drawing/2014/main" id="{F688551B-7BA6-43F6-8CE0-7AA7D0058BB7}"/>
              </a:ext>
            </a:extLst>
          </p:cNvPr>
          <p:cNvPicPr>
            <a:picLocks noChangeAspect="1"/>
          </p:cNvPicPr>
          <p:nvPr/>
        </p:nvPicPr>
        <p:blipFill>
          <a:blip r:embed="rId4">
            <a:lum bright="70000" contrast="-70000"/>
          </a:blip>
          <a:stretch>
            <a:fillRect/>
          </a:stretch>
        </p:blipFill>
        <p:spPr>
          <a:xfrm>
            <a:off x="1956891" y="645221"/>
            <a:ext cx="5527328" cy="4960703"/>
          </a:xfrm>
          <a:prstGeom prst="rect">
            <a:avLst/>
          </a:prstGeom>
        </p:spPr>
      </p:pic>
      <p:sp>
        <p:nvSpPr>
          <p:cNvPr id="5" name="Espace réservé du texte 4">
            <a:extLst>
              <a:ext uri="{FF2B5EF4-FFF2-40B4-BE49-F238E27FC236}">
                <a16:creationId xmlns:a16="http://schemas.microsoft.com/office/drawing/2014/main" id="{C5A49608-57A7-4B77-9DDB-79D6F0692061}"/>
              </a:ext>
            </a:extLst>
          </p:cNvPr>
          <p:cNvSpPr>
            <a:spLocks noGrp="1"/>
          </p:cNvSpPr>
          <p:nvPr>
            <p:ph type="body" idx="1"/>
          </p:nvPr>
        </p:nvSpPr>
        <p:spPr>
          <a:xfrm>
            <a:off x="-3421" y="2161371"/>
            <a:ext cx="9147421" cy="2481035"/>
          </a:xfrm>
        </p:spPr>
        <p:txBody>
          <a:bodyPr>
            <a:noAutofit/>
          </a:bodyPr>
          <a:lstStyle/>
          <a:p>
            <a:pPr algn="ctr"/>
            <a:r>
              <a:rPr lang="fr-FR" sz="4800" b="1" dirty="0">
                <a:solidFill>
                  <a:srgbClr val="002060"/>
                </a:solidFill>
              </a:rPr>
              <a:t>Covid-19 </a:t>
            </a:r>
          </a:p>
          <a:p>
            <a:pPr algn="ctr"/>
            <a:r>
              <a:rPr lang="fr-FR" sz="4800" b="1" dirty="0" smtClean="0">
                <a:solidFill>
                  <a:srgbClr val="002060"/>
                </a:solidFill>
              </a:rPr>
              <a:t>Prévention et maîtrise du risque infectieux</a:t>
            </a:r>
            <a:endParaRPr lang="fr-FR" sz="4800" b="1" dirty="0">
              <a:solidFill>
                <a:srgbClr val="002060"/>
              </a:solidFill>
            </a:endParaRPr>
          </a:p>
          <a:p>
            <a:pPr algn="ctr"/>
            <a:r>
              <a:rPr lang="fr-FR" sz="2800" dirty="0" smtClean="0">
                <a:solidFill>
                  <a:srgbClr val="002060"/>
                </a:solidFill>
              </a:rPr>
              <a:t>Savoir se protéger et savoir protéger les autres</a:t>
            </a:r>
            <a:endParaRPr lang="fr-FR" sz="2800" dirty="0">
              <a:solidFill>
                <a:srgbClr val="002060"/>
              </a:solidFill>
            </a:endParaRPr>
          </a:p>
        </p:txBody>
      </p:sp>
      <p:sp>
        <p:nvSpPr>
          <p:cNvPr id="3" name="ZoneTexte 2">
            <a:extLst>
              <a:ext uri="{FF2B5EF4-FFF2-40B4-BE49-F238E27FC236}">
                <a16:creationId xmlns:a16="http://schemas.microsoft.com/office/drawing/2014/main" id="{396FD5BA-7FCA-4108-A154-BE6F989EB1A7}"/>
              </a:ext>
            </a:extLst>
          </p:cNvPr>
          <p:cNvSpPr txBox="1"/>
          <p:nvPr/>
        </p:nvSpPr>
        <p:spPr>
          <a:xfrm>
            <a:off x="-190431" y="5421258"/>
            <a:ext cx="9143999" cy="369332"/>
          </a:xfrm>
          <a:prstGeom prst="rect">
            <a:avLst/>
          </a:prstGeom>
          <a:noFill/>
        </p:spPr>
        <p:txBody>
          <a:bodyPr wrap="square" rtlCol="0">
            <a:spAutoFit/>
          </a:bodyPr>
          <a:lstStyle/>
          <a:p>
            <a:pPr algn="ctr"/>
            <a:r>
              <a:rPr lang="fr-FR" b="1" dirty="0" smtClean="0">
                <a:solidFill>
                  <a:srgbClr val="00B050"/>
                </a:solidFill>
              </a:rPr>
              <a:t>Version 2- 10/02/2021</a:t>
            </a:r>
            <a:endParaRPr lang="fr-FR" b="1" dirty="0">
              <a:solidFill>
                <a:srgbClr val="00B050"/>
              </a:solidFill>
            </a:endParaRPr>
          </a:p>
        </p:txBody>
      </p:sp>
    </p:spTree>
    <p:extLst>
      <p:ext uri="{BB962C8B-B14F-4D97-AF65-F5344CB8AC3E}">
        <p14:creationId xmlns:p14="http://schemas.microsoft.com/office/powerpoint/2010/main" val="2792202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Transmission interhumaine</a:t>
            </a:r>
            <a:endParaRPr lang="fr-FR" dirty="0"/>
          </a:p>
        </p:txBody>
      </p:sp>
      <p:sp>
        <p:nvSpPr>
          <p:cNvPr id="5" name="Espace réservé du contenu 4"/>
          <p:cNvSpPr>
            <a:spLocks noGrp="1"/>
          </p:cNvSpPr>
          <p:nvPr>
            <p:ph sz="half" idx="2"/>
          </p:nvPr>
        </p:nvSpPr>
        <p:spPr>
          <a:xfrm>
            <a:off x="-33070" y="1640797"/>
            <a:ext cx="4684091" cy="3951288"/>
          </a:xfrm>
        </p:spPr>
        <p:txBody>
          <a:bodyPr/>
          <a:lstStyle/>
          <a:p>
            <a:pPr marL="228600" indent="-228600">
              <a:buFont typeface="+mj-lt"/>
              <a:buAutoNum type="arabicPeriod"/>
            </a:pPr>
            <a:r>
              <a:rPr lang="fr-FR" sz="2000" b="1" dirty="0" smtClean="0"/>
              <a:t>Directe </a:t>
            </a:r>
            <a:r>
              <a:rPr lang="fr-FR" sz="2000" dirty="0"/>
              <a:t>d’une personne malade Covid-19 vers une personne saine située à moins de 1 mètre, par les gouttelettes contaminées émises : </a:t>
            </a:r>
          </a:p>
          <a:p>
            <a:pPr lvl="1">
              <a:buFont typeface="Wingdings" panose="05000000000000000000" pitchFamily="2" charset="2"/>
              <a:buChar char="§"/>
            </a:pPr>
            <a:r>
              <a:rPr lang="fr-FR" sz="1800" dirty="0" smtClean="0"/>
              <a:t>lors </a:t>
            </a:r>
            <a:r>
              <a:rPr lang="fr-FR" sz="1800" dirty="0"/>
              <a:t>d’effort de toux </a:t>
            </a:r>
          </a:p>
          <a:p>
            <a:pPr lvl="1">
              <a:buFont typeface="Wingdings" panose="05000000000000000000" pitchFamily="2" charset="2"/>
              <a:buChar char="§"/>
            </a:pPr>
            <a:r>
              <a:rPr lang="fr-FR" sz="1800" dirty="0" smtClean="0"/>
              <a:t>lors </a:t>
            </a:r>
            <a:r>
              <a:rPr lang="fr-FR" sz="1800" dirty="0"/>
              <a:t>d’éternuement </a:t>
            </a:r>
          </a:p>
          <a:p>
            <a:pPr lvl="1">
              <a:buFont typeface="Wingdings" panose="05000000000000000000" pitchFamily="2" charset="2"/>
              <a:buChar char="§"/>
            </a:pPr>
            <a:r>
              <a:rPr lang="fr-FR" sz="1800" dirty="0" smtClean="0"/>
              <a:t>lors </a:t>
            </a:r>
            <a:r>
              <a:rPr lang="fr-FR" sz="1800" dirty="0"/>
              <a:t>de la parole </a:t>
            </a:r>
          </a:p>
          <a:p>
            <a:pPr lvl="1">
              <a:buFont typeface="Wingdings" panose="05000000000000000000" pitchFamily="2" charset="2"/>
              <a:buChar char="§"/>
            </a:pPr>
            <a:r>
              <a:rPr lang="fr-FR" sz="1800" dirty="0" smtClean="0"/>
              <a:t>lors </a:t>
            </a:r>
            <a:r>
              <a:rPr lang="fr-FR" sz="1800" dirty="0"/>
              <a:t>d’embrassade</a:t>
            </a:r>
          </a:p>
        </p:txBody>
      </p:sp>
      <p:sp>
        <p:nvSpPr>
          <p:cNvPr id="6" name="Espace réservé du texte 5"/>
          <p:cNvSpPr>
            <a:spLocks noGrp="1"/>
          </p:cNvSpPr>
          <p:nvPr>
            <p:ph type="body" sz="quarter" idx="3"/>
          </p:nvPr>
        </p:nvSpPr>
        <p:spPr>
          <a:xfrm>
            <a:off x="4607954" y="1016955"/>
            <a:ext cx="4647256" cy="4794545"/>
          </a:xfrm>
        </p:spPr>
        <p:txBody>
          <a:bodyPr anchor="ctr"/>
          <a:lstStyle/>
          <a:p>
            <a:pPr marL="457200" indent="-457200">
              <a:buFont typeface="+mj-lt"/>
              <a:buAutoNum type="arabicPeriod" startAt="2"/>
            </a:pPr>
            <a:r>
              <a:rPr lang="fr-FR" sz="2000" dirty="0" smtClean="0"/>
              <a:t>Indirecte </a:t>
            </a:r>
            <a:r>
              <a:rPr lang="fr-FR" sz="2000" b="0" dirty="0"/>
              <a:t>par les mains contaminées que l’on va porter au visage (bouche, nez, yeux) : </a:t>
            </a:r>
          </a:p>
          <a:p>
            <a:pPr marL="742950" lvl="1" indent="-285750">
              <a:buFont typeface="Wingdings" panose="05000000000000000000" pitchFamily="2" charset="2"/>
              <a:buChar char="§"/>
            </a:pPr>
            <a:r>
              <a:rPr lang="fr-FR" sz="1800" b="0" dirty="0" smtClean="0"/>
              <a:t>lors </a:t>
            </a:r>
            <a:r>
              <a:rPr lang="fr-FR" sz="1800" b="0" dirty="0"/>
              <a:t>de contact avec une personne malade Covid19 (poignée de mains) </a:t>
            </a:r>
          </a:p>
          <a:p>
            <a:pPr marL="742950" lvl="1" indent="-285750">
              <a:buFont typeface="Wingdings" panose="05000000000000000000" pitchFamily="2" charset="2"/>
              <a:buChar char="§"/>
            </a:pPr>
            <a:r>
              <a:rPr lang="fr-FR" sz="1800" b="0" dirty="0" smtClean="0"/>
              <a:t> </a:t>
            </a:r>
            <a:r>
              <a:rPr lang="fr-FR" sz="1800" b="0" dirty="0"/>
              <a:t>lors de contact avec une surface contaminée par les sécrétions produites par une personne malade Covid-19 (= réservoir occulte) : table, téléphone, poignée de porte ... </a:t>
            </a:r>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129" y="5271522"/>
            <a:ext cx="2060006" cy="1256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56816">
            <a:off x="5782671" y="5711656"/>
            <a:ext cx="1469498" cy="1037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Rectangle 2"/>
          <p:cNvSpPr/>
          <p:nvPr/>
        </p:nvSpPr>
        <p:spPr>
          <a:xfrm>
            <a:off x="186112" y="4475740"/>
            <a:ext cx="3894463" cy="369332"/>
          </a:xfrm>
          <a:prstGeom prst="rect">
            <a:avLst/>
          </a:prstGeom>
          <a:solidFill>
            <a:schemeClr val="tx2">
              <a:lumMod val="20000"/>
              <a:lumOff val="80000"/>
            </a:schemeClr>
          </a:solidFill>
          <a:ln>
            <a:solidFill>
              <a:srgbClr val="FF0000"/>
            </a:solidFill>
          </a:ln>
        </p:spPr>
        <p:txBody>
          <a:bodyPr wrap="square">
            <a:spAutoFit/>
          </a:bodyPr>
          <a:lstStyle/>
          <a:p>
            <a:pPr algn="ctr"/>
            <a:r>
              <a:rPr lang="fr-FR" b="1" dirty="0">
                <a:solidFill>
                  <a:srgbClr val="FF0000"/>
                </a:solidFill>
              </a:rPr>
              <a:t>Risque plus </a:t>
            </a:r>
            <a:r>
              <a:rPr lang="fr-FR" b="1" dirty="0" smtClean="0">
                <a:solidFill>
                  <a:srgbClr val="FF0000"/>
                </a:solidFill>
              </a:rPr>
              <a:t>important si &lt; 2 m</a:t>
            </a:r>
            <a:endParaRPr lang="fr-FR" b="1" dirty="0">
              <a:solidFill>
                <a:srgbClr val="FF0000"/>
              </a:solidFill>
            </a:endParaRPr>
          </a:p>
        </p:txBody>
      </p:sp>
      <p:pic>
        <p:nvPicPr>
          <p:cNvPr id="10" name="Picture 6" descr="Couleur, Visage, Bleu, Peinture, Femm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26" t="-724" r="21310" b="724"/>
          <a:stretch/>
        </p:blipFill>
        <p:spPr bwMode="auto">
          <a:xfrm rot="713060">
            <a:off x="7517913" y="5399040"/>
            <a:ext cx="1367779" cy="12429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833706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Chaîne épidémiologique</a:t>
            </a:r>
          </a:p>
        </p:txBody>
      </p:sp>
      <p:pic>
        <p:nvPicPr>
          <p:cNvPr id="6" name="Picture 2" descr="Chaîne, Liens, En Plastique, Barriè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7" y="1177179"/>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216194" y="4233144"/>
            <a:ext cx="1711843" cy="830997"/>
          </a:xfrm>
          <a:prstGeom prst="rect">
            <a:avLst/>
          </a:prstGeom>
          <a:noFill/>
        </p:spPr>
        <p:txBody>
          <a:bodyPr wrap="square" rtlCol="0">
            <a:spAutoFit/>
          </a:bodyPr>
          <a:lstStyle/>
          <a:p>
            <a:pPr algn="ctr"/>
            <a:r>
              <a:rPr lang="fr-FR" sz="2400" b="1" dirty="0">
                <a:solidFill>
                  <a:srgbClr val="002060"/>
                </a:solidFill>
              </a:rPr>
              <a:t>Agent infectieux</a:t>
            </a:r>
          </a:p>
        </p:txBody>
      </p:sp>
      <p:sp>
        <p:nvSpPr>
          <p:cNvPr id="13" name="ZoneTexte 12"/>
          <p:cNvSpPr txBox="1"/>
          <p:nvPr/>
        </p:nvSpPr>
        <p:spPr>
          <a:xfrm>
            <a:off x="1488558" y="2339189"/>
            <a:ext cx="2052084" cy="461665"/>
          </a:xfrm>
          <a:prstGeom prst="rect">
            <a:avLst/>
          </a:prstGeom>
          <a:noFill/>
        </p:spPr>
        <p:txBody>
          <a:bodyPr wrap="square" rtlCol="0">
            <a:spAutoFit/>
          </a:bodyPr>
          <a:lstStyle/>
          <a:p>
            <a:pPr algn="ctr"/>
            <a:r>
              <a:rPr lang="fr-FR" sz="2400" b="1" dirty="0"/>
              <a:t>Réservoir</a:t>
            </a:r>
          </a:p>
        </p:txBody>
      </p:sp>
      <p:sp>
        <p:nvSpPr>
          <p:cNvPr id="14" name="ZoneTexte 13"/>
          <p:cNvSpPr txBox="1"/>
          <p:nvPr/>
        </p:nvSpPr>
        <p:spPr>
          <a:xfrm>
            <a:off x="2881423" y="4233144"/>
            <a:ext cx="2094614" cy="461665"/>
          </a:xfrm>
          <a:prstGeom prst="rect">
            <a:avLst/>
          </a:prstGeom>
          <a:noFill/>
        </p:spPr>
        <p:txBody>
          <a:bodyPr wrap="square" rtlCol="0">
            <a:spAutoFit/>
          </a:bodyPr>
          <a:lstStyle/>
          <a:p>
            <a:pPr algn="ctr"/>
            <a:r>
              <a:rPr lang="fr-FR" sz="2400" b="1" dirty="0"/>
              <a:t>Transmission</a:t>
            </a:r>
          </a:p>
        </p:txBody>
      </p:sp>
      <p:sp>
        <p:nvSpPr>
          <p:cNvPr id="15" name="ZoneTexte 14"/>
          <p:cNvSpPr txBox="1"/>
          <p:nvPr/>
        </p:nvSpPr>
        <p:spPr>
          <a:xfrm>
            <a:off x="4316818" y="1969857"/>
            <a:ext cx="2169041" cy="830997"/>
          </a:xfrm>
          <a:prstGeom prst="rect">
            <a:avLst/>
          </a:prstGeom>
          <a:noFill/>
        </p:spPr>
        <p:txBody>
          <a:bodyPr wrap="square" rtlCol="0">
            <a:spAutoFit/>
          </a:bodyPr>
          <a:lstStyle/>
          <a:p>
            <a:pPr algn="ctr"/>
            <a:r>
              <a:rPr lang="fr-FR" sz="2400" b="1" dirty="0"/>
              <a:t>Porte d’entrée</a:t>
            </a:r>
          </a:p>
        </p:txBody>
      </p:sp>
      <p:sp>
        <p:nvSpPr>
          <p:cNvPr id="16" name="ZoneTexte 15"/>
          <p:cNvSpPr txBox="1"/>
          <p:nvPr/>
        </p:nvSpPr>
        <p:spPr>
          <a:xfrm>
            <a:off x="5794744" y="4233144"/>
            <a:ext cx="1913861" cy="461665"/>
          </a:xfrm>
          <a:prstGeom prst="rect">
            <a:avLst/>
          </a:prstGeom>
          <a:noFill/>
        </p:spPr>
        <p:txBody>
          <a:bodyPr wrap="square" rtlCol="0">
            <a:spAutoFit/>
          </a:bodyPr>
          <a:lstStyle/>
          <a:p>
            <a:pPr algn="ctr"/>
            <a:r>
              <a:rPr lang="fr-FR" sz="2400" b="1" dirty="0">
                <a:solidFill>
                  <a:schemeClr val="bg1">
                    <a:lumMod val="65000"/>
                  </a:schemeClr>
                </a:solidFill>
              </a:rPr>
              <a:t>Hôte</a:t>
            </a:r>
          </a:p>
        </p:txBody>
      </p:sp>
      <p:pic>
        <p:nvPicPr>
          <p:cNvPr id="2052" name="Picture 4" descr="Pinces De La Mâchoire, Outil, Extracteur De Cl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121289">
            <a:off x="4706882" y="4793790"/>
            <a:ext cx="5518002" cy="275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4"/>
          </p:nvPr>
        </p:nvSpPr>
        <p:spPr/>
        <p:txBody>
          <a:bodyPr/>
          <a:lstStyle/>
          <a:p>
            <a:fld id="{1AFD1BAC-15FC-402E-8C5D-074279D5295D}" type="slidenum">
              <a:rPr lang="fr-FR" smtClean="0"/>
              <a:t>11</a:t>
            </a:fld>
            <a:endParaRPr lang="fr-FR"/>
          </a:p>
        </p:txBody>
      </p:sp>
    </p:spTree>
    <p:extLst>
      <p:ext uri="{BB962C8B-B14F-4D97-AF65-F5344CB8AC3E}">
        <p14:creationId xmlns:p14="http://schemas.microsoft.com/office/powerpoint/2010/main" val="1796503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Portes d’entrée</a:t>
            </a:r>
            <a:endParaRPr lang="fr-FR" dirty="0"/>
          </a:p>
        </p:txBody>
      </p:sp>
      <p:sp>
        <p:nvSpPr>
          <p:cNvPr id="3" name="Espace réservé du contenu 2"/>
          <p:cNvSpPr>
            <a:spLocks noGrp="1"/>
          </p:cNvSpPr>
          <p:nvPr>
            <p:ph idx="1"/>
          </p:nvPr>
        </p:nvSpPr>
        <p:spPr>
          <a:xfrm>
            <a:off x="4551218" y="2047875"/>
            <a:ext cx="4135582" cy="3514725"/>
          </a:xfrm>
        </p:spPr>
        <p:txBody>
          <a:bodyPr/>
          <a:lstStyle/>
          <a:p>
            <a:pPr>
              <a:buFont typeface="Wingdings" panose="05000000000000000000" pitchFamily="2" charset="2"/>
              <a:buChar char="ü"/>
            </a:pPr>
            <a:r>
              <a:rPr lang="fr-FR" dirty="0" smtClean="0"/>
              <a:t> </a:t>
            </a:r>
            <a:r>
              <a:rPr lang="fr-FR" dirty="0"/>
              <a:t>Nez</a:t>
            </a:r>
          </a:p>
          <a:p>
            <a:pPr>
              <a:buFont typeface="Wingdings" panose="05000000000000000000" pitchFamily="2" charset="2"/>
              <a:buChar char="ü"/>
            </a:pPr>
            <a:r>
              <a:rPr lang="fr-FR" dirty="0" smtClean="0"/>
              <a:t> Yeux</a:t>
            </a:r>
          </a:p>
          <a:p>
            <a:pPr>
              <a:buFont typeface="Wingdings" panose="05000000000000000000" pitchFamily="2" charset="2"/>
              <a:buChar char="ü"/>
            </a:pPr>
            <a:r>
              <a:rPr lang="fr-FR" dirty="0" smtClean="0"/>
              <a:t> Bouche </a:t>
            </a:r>
          </a:p>
          <a:p>
            <a:pPr>
              <a:buFont typeface="Wingdings" panose="05000000000000000000" pitchFamily="2" charset="2"/>
              <a:buChar char="ü"/>
            </a:pPr>
            <a:endParaRPr lang="fr-FR" dirty="0"/>
          </a:p>
          <a:p>
            <a:pPr marL="0" indent="0">
              <a:buNone/>
            </a:pPr>
            <a:r>
              <a:rPr lang="fr-FR" dirty="0" smtClean="0"/>
              <a:t>    Peau </a:t>
            </a:r>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4702" y="4337202"/>
            <a:ext cx="628164" cy="628164"/>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178" y="2057342"/>
            <a:ext cx="499688" cy="499688"/>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178" y="2647085"/>
            <a:ext cx="499688" cy="499688"/>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178" y="3248833"/>
            <a:ext cx="499688" cy="499688"/>
          </a:xfrm>
          <a:prstGeom prst="rect">
            <a:avLst/>
          </a:prstGeom>
        </p:spPr>
      </p:pic>
      <p:pic>
        <p:nvPicPr>
          <p:cNvPr id="10" name="Picture 6" descr="Couleur, Visage, Bleu, Peinture, Femm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26" t="-724" r="21310" b="724"/>
          <a:stretch/>
        </p:blipFill>
        <p:spPr bwMode="auto">
          <a:xfrm>
            <a:off x="585180" y="2057342"/>
            <a:ext cx="3417916" cy="31058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Espace réservé du numéro de diapositive 6"/>
          <p:cNvSpPr>
            <a:spLocks noGrp="1"/>
          </p:cNvSpPr>
          <p:nvPr>
            <p:ph type="sldNum" sz="quarter" idx="4"/>
          </p:nvPr>
        </p:nvSpPr>
        <p:spPr/>
        <p:txBody>
          <a:bodyPr/>
          <a:lstStyle/>
          <a:p>
            <a:fld id="{1AFD1BAC-15FC-402E-8C5D-074279D5295D}" type="slidenum">
              <a:rPr lang="fr-FR" smtClean="0"/>
              <a:t>12</a:t>
            </a:fld>
            <a:endParaRPr lang="fr-FR"/>
          </a:p>
        </p:txBody>
      </p:sp>
      <p:sp>
        <p:nvSpPr>
          <p:cNvPr id="11" name="ZoneTexte 10"/>
          <p:cNvSpPr txBox="1"/>
          <p:nvPr/>
        </p:nvSpPr>
        <p:spPr>
          <a:xfrm>
            <a:off x="6279614" y="4189619"/>
            <a:ext cx="2618328" cy="923330"/>
          </a:xfrm>
          <a:prstGeom prst="rect">
            <a:avLst/>
          </a:prstGeom>
          <a:solidFill>
            <a:schemeClr val="accent1">
              <a:lumMod val="20000"/>
              <a:lumOff val="80000"/>
            </a:schemeClr>
          </a:solidFill>
          <a:ln>
            <a:solidFill>
              <a:srgbClr val="FF0000"/>
            </a:solidFill>
          </a:ln>
        </p:spPr>
        <p:txBody>
          <a:bodyPr wrap="square" rtlCol="0">
            <a:spAutoFit/>
          </a:bodyPr>
          <a:lstStyle/>
          <a:p>
            <a:pPr algn="ctr"/>
            <a:r>
              <a:rPr lang="fr-FR" b="1" dirty="0" smtClean="0">
                <a:solidFill>
                  <a:srgbClr val="FF0000"/>
                </a:solidFill>
              </a:rPr>
              <a:t>Il n’existe pas de passage transcutané du virus.</a:t>
            </a:r>
            <a:endParaRPr lang="fr-FR" b="1" dirty="0">
              <a:solidFill>
                <a:srgbClr val="FF0000"/>
              </a:solidFill>
            </a:endParaRPr>
          </a:p>
        </p:txBody>
      </p:sp>
    </p:spTree>
    <p:extLst>
      <p:ext uri="{BB962C8B-B14F-4D97-AF65-F5344CB8AC3E}">
        <p14:creationId xmlns:p14="http://schemas.microsoft.com/office/powerpoint/2010/main" val="3307845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Chaîne épidémiologique</a:t>
            </a:r>
          </a:p>
        </p:txBody>
      </p:sp>
      <p:pic>
        <p:nvPicPr>
          <p:cNvPr id="6" name="Picture 2" descr="Chaîne, Liens, En Plastique, Barriè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7" y="1177179"/>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216194" y="4233144"/>
            <a:ext cx="1711843" cy="830997"/>
          </a:xfrm>
          <a:prstGeom prst="rect">
            <a:avLst/>
          </a:prstGeom>
          <a:noFill/>
        </p:spPr>
        <p:txBody>
          <a:bodyPr wrap="square" rtlCol="0">
            <a:spAutoFit/>
          </a:bodyPr>
          <a:lstStyle/>
          <a:p>
            <a:pPr algn="ctr"/>
            <a:r>
              <a:rPr lang="fr-FR" sz="2400" b="1" dirty="0">
                <a:solidFill>
                  <a:srgbClr val="002060"/>
                </a:solidFill>
              </a:rPr>
              <a:t>Agent infectieux</a:t>
            </a:r>
          </a:p>
        </p:txBody>
      </p:sp>
      <p:sp>
        <p:nvSpPr>
          <p:cNvPr id="13" name="ZoneTexte 12"/>
          <p:cNvSpPr txBox="1"/>
          <p:nvPr/>
        </p:nvSpPr>
        <p:spPr>
          <a:xfrm>
            <a:off x="1488558" y="2339189"/>
            <a:ext cx="2052084" cy="461665"/>
          </a:xfrm>
          <a:prstGeom prst="rect">
            <a:avLst/>
          </a:prstGeom>
          <a:noFill/>
        </p:spPr>
        <p:txBody>
          <a:bodyPr wrap="square" rtlCol="0">
            <a:spAutoFit/>
          </a:bodyPr>
          <a:lstStyle/>
          <a:p>
            <a:pPr algn="ctr"/>
            <a:r>
              <a:rPr lang="fr-FR" sz="2400" b="1" dirty="0"/>
              <a:t>Réservoir</a:t>
            </a:r>
          </a:p>
        </p:txBody>
      </p:sp>
      <p:sp>
        <p:nvSpPr>
          <p:cNvPr id="14" name="ZoneTexte 13"/>
          <p:cNvSpPr txBox="1"/>
          <p:nvPr/>
        </p:nvSpPr>
        <p:spPr>
          <a:xfrm>
            <a:off x="2881423" y="4233144"/>
            <a:ext cx="2094614" cy="461665"/>
          </a:xfrm>
          <a:prstGeom prst="rect">
            <a:avLst/>
          </a:prstGeom>
          <a:noFill/>
        </p:spPr>
        <p:txBody>
          <a:bodyPr wrap="square" rtlCol="0">
            <a:spAutoFit/>
          </a:bodyPr>
          <a:lstStyle/>
          <a:p>
            <a:pPr algn="ctr"/>
            <a:r>
              <a:rPr lang="fr-FR" sz="2400" b="1" dirty="0"/>
              <a:t>Transmission</a:t>
            </a:r>
          </a:p>
        </p:txBody>
      </p:sp>
      <p:sp>
        <p:nvSpPr>
          <p:cNvPr id="15" name="ZoneTexte 14"/>
          <p:cNvSpPr txBox="1"/>
          <p:nvPr/>
        </p:nvSpPr>
        <p:spPr>
          <a:xfrm>
            <a:off x="4316818" y="1969857"/>
            <a:ext cx="2169041" cy="830997"/>
          </a:xfrm>
          <a:prstGeom prst="rect">
            <a:avLst/>
          </a:prstGeom>
          <a:noFill/>
        </p:spPr>
        <p:txBody>
          <a:bodyPr wrap="square" rtlCol="0">
            <a:spAutoFit/>
          </a:bodyPr>
          <a:lstStyle/>
          <a:p>
            <a:pPr algn="ctr"/>
            <a:r>
              <a:rPr lang="fr-FR" sz="2400" b="1" dirty="0"/>
              <a:t>Porte d’entrée</a:t>
            </a:r>
          </a:p>
        </p:txBody>
      </p:sp>
      <p:sp>
        <p:nvSpPr>
          <p:cNvPr id="16" name="ZoneTexte 15"/>
          <p:cNvSpPr txBox="1"/>
          <p:nvPr/>
        </p:nvSpPr>
        <p:spPr>
          <a:xfrm>
            <a:off x="5794744" y="4233144"/>
            <a:ext cx="1913861" cy="461665"/>
          </a:xfrm>
          <a:prstGeom prst="rect">
            <a:avLst/>
          </a:prstGeom>
          <a:noFill/>
        </p:spPr>
        <p:txBody>
          <a:bodyPr wrap="square" rtlCol="0">
            <a:spAutoFit/>
          </a:bodyPr>
          <a:lstStyle/>
          <a:p>
            <a:pPr algn="ctr"/>
            <a:r>
              <a:rPr lang="fr-FR" sz="2400" b="1" dirty="0"/>
              <a:t>Hôte</a:t>
            </a:r>
          </a:p>
        </p:txBody>
      </p:sp>
      <p:pic>
        <p:nvPicPr>
          <p:cNvPr id="2052" name="Picture 4" descr="Pinces De La Mâchoire, Outil, Extracteur De Cl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121289">
            <a:off x="4706882" y="4793790"/>
            <a:ext cx="5518002" cy="275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4"/>
          </p:nvPr>
        </p:nvSpPr>
        <p:spPr/>
        <p:txBody>
          <a:bodyPr/>
          <a:lstStyle/>
          <a:p>
            <a:fld id="{1AFD1BAC-15FC-402E-8C5D-074279D5295D}" type="slidenum">
              <a:rPr lang="fr-FR" smtClean="0"/>
              <a:t>13</a:t>
            </a:fld>
            <a:endParaRPr lang="fr-FR"/>
          </a:p>
        </p:txBody>
      </p:sp>
    </p:spTree>
    <p:extLst>
      <p:ext uri="{BB962C8B-B14F-4D97-AF65-F5344CB8AC3E}">
        <p14:creationId xmlns:p14="http://schemas.microsoft.com/office/powerpoint/2010/main" val="3311776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Hôte </a:t>
            </a:r>
            <a:endParaRPr lang="fr-FR" dirty="0"/>
          </a:p>
        </p:txBody>
      </p:sp>
      <p:sp>
        <p:nvSpPr>
          <p:cNvPr id="3" name="Espace réservé du contenu 2"/>
          <p:cNvSpPr>
            <a:spLocks noGrp="1"/>
          </p:cNvSpPr>
          <p:nvPr>
            <p:ph idx="1"/>
          </p:nvPr>
        </p:nvSpPr>
        <p:spPr>
          <a:xfrm>
            <a:off x="4658497" y="1600200"/>
            <a:ext cx="4485502" cy="4525963"/>
          </a:xfrm>
        </p:spPr>
        <p:txBody>
          <a:bodyPr/>
          <a:lstStyle/>
          <a:p>
            <a:pPr>
              <a:spcAft>
                <a:spcPts val="1200"/>
              </a:spcAft>
              <a:buFont typeface="Wingdings" panose="05000000000000000000" pitchFamily="2" charset="2"/>
              <a:buChar char="Ø"/>
            </a:pPr>
            <a:r>
              <a:rPr lang="fr-FR" sz="2400" dirty="0" smtClean="0"/>
              <a:t>Potentiellement tout le monde</a:t>
            </a:r>
          </a:p>
          <a:p>
            <a:pPr>
              <a:buFont typeface="Wingdings" panose="05000000000000000000" pitchFamily="2" charset="2"/>
              <a:buChar char="Ø"/>
            </a:pPr>
            <a:r>
              <a:rPr lang="fr-FR" sz="2400" dirty="0" smtClean="0"/>
              <a:t>Mais certains plus à risque de formes graves</a:t>
            </a:r>
          </a:p>
          <a:p>
            <a:pPr lvl="1">
              <a:buFont typeface="Wingdings" panose="05000000000000000000" pitchFamily="2" charset="2"/>
              <a:buChar char="§"/>
            </a:pPr>
            <a:r>
              <a:rPr lang="fr-FR" sz="2000" dirty="0" smtClean="0"/>
              <a:t>&gt;65 ans</a:t>
            </a:r>
          </a:p>
          <a:p>
            <a:pPr lvl="1">
              <a:buFont typeface="Wingdings" panose="05000000000000000000" pitchFamily="2" charset="2"/>
              <a:buChar char="§"/>
            </a:pPr>
            <a:r>
              <a:rPr lang="fr-FR" sz="2000" dirty="0" smtClean="0"/>
              <a:t>Tous les insuffisants… cardiaque, respiratoire etc. </a:t>
            </a:r>
          </a:p>
          <a:p>
            <a:pPr lvl="1">
              <a:buFont typeface="Wingdings" panose="05000000000000000000" pitchFamily="2" charset="2"/>
              <a:buChar char="§"/>
            </a:pPr>
            <a:r>
              <a:rPr lang="fr-FR" sz="2000" dirty="0" smtClean="0"/>
              <a:t>Immunodépression </a:t>
            </a:r>
          </a:p>
          <a:p>
            <a:pPr lvl="1">
              <a:buFont typeface="Wingdings" panose="05000000000000000000" pitchFamily="2" charset="2"/>
              <a:buChar char="§"/>
            </a:pPr>
            <a:r>
              <a:rPr lang="fr-FR" sz="2000" dirty="0" smtClean="0"/>
              <a:t>Obésité </a:t>
            </a:r>
          </a:p>
          <a:p>
            <a:pPr lvl="1">
              <a:buFont typeface="Wingdings" panose="05000000000000000000" pitchFamily="2" charset="2"/>
              <a:buChar char="§"/>
            </a:pPr>
            <a:r>
              <a:rPr lang="fr-FR" sz="2000" dirty="0" smtClean="0"/>
              <a:t>Femme enceinte</a:t>
            </a:r>
          </a:p>
          <a:p>
            <a:pPr lvl="1"/>
            <a:endParaRPr lang="fr-FR"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92" y="2219492"/>
            <a:ext cx="4233870" cy="2545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4"/>
          <p:cNvSpPr>
            <a:spLocks noGrp="1"/>
          </p:cNvSpPr>
          <p:nvPr>
            <p:ph type="sldNum" sz="quarter" idx="4"/>
          </p:nvPr>
        </p:nvSpPr>
        <p:spPr/>
        <p:txBody>
          <a:bodyPr/>
          <a:lstStyle/>
          <a:p>
            <a:fld id="{1AFD1BAC-15FC-402E-8C5D-074279D5295D}" type="slidenum">
              <a:rPr lang="fr-FR" smtClean="0"/>
              <a:t>14</a:t>
            </a:fld>
            <a:endParaRPr lang="fr-FR"/>
          </a:p>
        </p:txBody>
      </p:sp>
    </p:spTree>
    <p:extLst>
      <p:ext uri="{BB962C8B-B14F-4D97-AF65-F5344CB8AC3E}">
        <p14:creationId xmlns:p14="http://schemas.microsoft.com/office/powerpoint/2010/main" val="1648165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Synthèse </a:t>
            </a:r>
            <a:endParaRPr lang="fr-FR" dirty="0"/>
          </a:p>
        </p:txBody>
      </p:sp>
      <p:pic>
        <p:nvPicPr>
          <p:cNvPr id="6" name="Picture 2" descr="Chaîne, Liens, En Plastique, Barriè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7" y="1177179"/>
            <a:ext cx="9144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nces De La Mâchoire, Outil, Extracteur De Cl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28690">
            <a:off x="-2250576" y="205035"/>
            <a:ext cx="5518002" cy="275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216194" y="4233144"/>
            <a:ext cx="1711843" cy="830997"/>
          </a:xfrm>
          <a:prstGeom prst="rect">
            <a:avLst/>
          </a:prstGeom>
          <a:noFill/>
        </p:spPr>
        <p:txBody>
          <a:bodyPr wrap="square" rtlCol="0">
            <a:spAutoFit/>
          </a:bodyPr>
          <a:lstStyle/>
          <a:p>
            <a:pPr algn="ctr"/>
            <a:r>
              <a:rPr lang="fr-FR" sz="2400" b="1" dirty="0">
                <a:solidFill>
                  <a:srgbClr val="002060"/>
                </a:solidFill>
              </a:rPr>
              <a:t>Agent infectieux</a:t>
            </a:r>
          </a:p>
        </p:txBody>
      </p:sp>
      <p:sp>
        <p:nvSpPr>
          <p:cNvPr id="13" name="ZoneTexte 12"/>
          <p:cNvSpPr txBox="1"/>
          <p:nvPr/>
        </p:nvSpPr>
        <p:spPr>
          <a:xfrm>
            <a:off x="1488558" y="2339189"/>
            <a:ext cx="2052084" cy="461665"/>
          </a:xfrm>
          <a:prstGeom prst="rect">
            <a:avLst/>
          </a:prstGeom>
          <a:solidFill>
            <a:srgbClr val="FFFFFF">
              <a:alpha val="30196"/>
            </a:srgbClr>
          </a:solidFill>
        </p:spPr>
        <p:txBody>
          <a:bodyPr wrap="square" rtlCol="0">
            <a:spAutoFit/>
          </a:bodyPr>
          <a:lstStyle/>
          <a:p>
            <a:pPr algn="ctr"/>
            <a:r>
              <a:rPr lang="fr-FR" sz="2400" b="1" dirty="0">
                <a:solidFill>
                  <a:srgbClr val="002060"/>
                </a:solidFill>
              </a:rPr>
              <a:t>Réservoir</a:t>
            </a:r>
          </a:p>
        </p:txBody>
      </p:sp>
      <p:sp>
        <p:nvSpPr>
          <p:cNvPr id="14" name="ZoneTexte 13"/>
          <p:cNvSpPr txBox="1"/>
          <p:nvPr/>
        </p:nvSpPr>
        <p:spPr>
          <a:xfrm>
            <a:off x="2881423" y="4233144"/>
            <a:ext cx="2094614" cy="461665"/>
          </a:xfrm>
          <a:prstGeom prst="rect">
            <a:avLst/>
          </a:prstGeom>
          <a:solidFill>
            <a:srgbClr val="FFFFFF">
              <a:alpha val="30196"/>
            </a:srgbClr>
          </a:solidFill>
        </p:spPr>
        <p:txBody>
          <a:bodyPr wrap="square" rtlCol="0">
            <a:spAutoFit/>
          </a:bodyPr>
          <a:lstStyle/>
          <a:p>
            <a:pPr algn="ctr"/>
            <a:r>
              <a:rPr lang="fr-FR" sz="2400" b="1" dirty="0">
                <a:solidFill>
                  <a:srgbClr val="002060"/>
                </a:solidFill>
              </a:rPr>
              <a:t>Transmission</a:t>
            </a:r>
          </a:p>
        </p:txBody>
      </p:sp>
      <p:sp>
        <p:nvSpPr>
          <p:cNvPr id="15" name="ZoneTexte 14"/>
          <p:cNvSpPr txBox="1"/>
          <p:nvPr/>
        </p:nvSpPr>
        <p:spPr>
          <a:xfrm>
            <a:off x="4316818" y="1969857"/>
            <a:ext cx="2169041" cy="830997"/>
          </a:xfrm>
          <a:prstGeom prst="rect">
            <a:avLst/>
          </a:prstGeom>
          <a:solidFill>
            <a:srgbClr val="FFFFFF">
              <a:alpha val="30196"/>
            </a:srgbClr>
          </a:solidFill>
        </p:spPr>
        <p:txBody>
          <a:bodyPr wrap="square" rtlCol="0">
            <a:spAutoFit/>
          </a:bodyPr>
          <a:lstStyle/>
          <a:p>
            <a:pPr algn="ctr"/>
            <a:r>
              <a:rPr lang="fr-FR" sz="2400" b="1" dirty="0">
                <a:solidFill>
                  <a:srgbClr val="002060"/>
                </a:solidFill>
              </a:rPr>
              <a:t>Porte d’entrée</a:t>
            </a:r>
          </a:p>
        </p:txBody>
      </p:sp>
      <p:sp>
        <p:nvSpPr>
          <p:cNvPr id="16" name="ZoneTexte 15"/>
          <p:cNvSpPr txBox="1"/>
          <p:nvPr/>
        </p:nvSpPr>
        <p:spPr>
          <a:xfrm>
            <a:off x="5794744" y="4233144"/>
            <a:ext cx="1913861" cy="461665"/>
          </a:xfrm>
          <a:prstGeom prst="rect">
            <a:avLst/>
          </a:prstGeom>
          <a:solidFill>
            <a:srgbClr val="FFFFFF">
              <a:alpha val="30196"/>
            </a:srgbClr>
          </a:solidFill>
        </p:spPr>
        <p:txBody>
          <a:bodyPr wrap="square" rtlCol="0">
            <a:spAutoFit/>
          </a:bodyPr>
          <a:lstStyle/>
          <a:p>
            <a:pPr algn="ctr"/>
            <a:r>
              <a:rPr lang="fr-FR" sz="2400" b="1" dirty="0">
                <a:solidFill>
                  <a:srgbClr val="002060"/>
                </a:solidFill>
              </a:rPr>
              <a:t>Hôte</a:t>
            </a:r>
          </a:p>
        </p:txBody>
      </p:sp>
      <p:sp>
        <p:nvSpPr>
          <p:cNvPr id="10" name="ZoneTexte 9"/>
          <p:cNvSpPr txBox="1"/>
          <p:nvPr/>
        </p:nvSpPr>
        <p:spPr>
          <a:xfrm>
            <a:off x="246928" y="5155072"/>
            <a:ext cx="1650373" cy="408623"/>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dirty="0" smtClean="0"/>
              <a:t>SARS-Cov2</a:t>
            </a:r>
            <a:endParaRPr lang="fr-FR" dirty="0"/>
          </a:p>
        </p:txBody>
      </p:sp>
      <p:sp>
        <p:nvSpPr>
          <p:cNvPr id="12" name="ZoneTexte 11"/>
          <p:cNvSpPr txBox="1"/>
          <p:nvPr/>
        </p:nvSpPr>
        <p:spPr>
          <a:xfrm>
            <a:off x="2814559" y="4669917"/>
            <a:ext cx="2161478" cy="1634490"/>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dirty="0"/>
              <a:t>Directe : gouttelette</a:t>
            </a:r>
          </a:p>
          <a:p>
            <a:endParaRPr lang="fr-FR" dirty="0"/>
          </a:p>
          <a:p>
            <a:r>
              <a:rPr lang="fr-FR" dirty="0"/>
              <a:t>Indirecte : </a:t>
            </a:r>
            <a:r>
              <a:rPr lang="fr-FR" dirty="0" err="1"/>
              <a:t>manuportée</a:t>
            </a:r>
            <a:endParaRPr lang="fr-FR"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8539" y="1812268"/>
            <a:ext cx="269398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ZoneTexte 18"/>
          <p:cNvSpPr txBox="1"/>
          <p:nvPr/>
        </p:nvSpPr>
        <p:spPr>
          <a:xfrm>
            <a:off x="7205532" y="4240019"/>
            <a:ext cx="1832142" cy="1328023"/>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dirty="0"/>
              <a:t>FDR</a:t>
            </a:r>
          </a:p>
          <a:p>
            <a:r>
              <a:rPr lang="fr-FR" dirty="0"/>
              <a:t>Âge, comorbidités etc.</a:t>
            </a:r>
          </a:p>
        </p:txBody>
      </p:sp>
      <p:sp>
        <p:nvSpPr>
          <p:cNvPr id="27" name="ZoneTexte 26"/>
          <p:cNvSpPr txBox="1"/>
          <p:nvPr/>
        </p:nvSpPr>
        <p:spPr>
          <a:xfrm>
            <a:off x="1454495" y="1612312"/>
            <a:ext cx="2190812" cy="715089"/>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fr-FR" dirty="0"/>
              <a:t>Humain</a:t>
            </a:r>
          </a:p>
          <a:p>
            <a:pPr algn="ctr"/>
            <a:r>
              <a:rPr lang="fr-FR" dirty="0" smtClean="0"/>
              <a:t>environnemental  </a:t>
            </a:r>
            <a:endParaRPr lang="fr-FR" dirty="0"/>
          </a:p>
        </p:txBody>
      </p:sp>
      <p:sp>
        <p:nvSpPr>
          <p:cNvPr id="2" name="ZoneTexte 1"/>
          <p:cNvSpPr txBox="1"/>
          <p:nvPr/>
        </p:nvSpPr>
        <p:spPr>
          <a:xfrm rot="764720">
            <a:off x="1710307" y="1988863"/>
            <a:ext cx="1962771" cy="408623"/>
          </a:xfrm>
          <a:prstGeom prst="round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pPr marL="285750" indent="-285750">
              <a:buFont typeface="Wingdings" panose="05000000000000000000" pitchFamily="2" charset="2"/>
              <a:buChar char="ü"/>
            </a:pPr>
            <a:r>
              <a:rPr lang="fr-FR" dirty="0"/>
              <a:t>Désinfection </a:t>
            </a:r>
          </a:p>
        </p:txBody>
      </p:sp>
      <p:sp>
        <p:nvSpPr>
          <p:cNvPr id="17" name="ZoneTexte 16"/>
          <p:cNvSpPr txBox="1"/>
          <p:nvPr/>
        </p:nvSpPr>
        <p:spPr>
          <a:xfrm rot="764720">
            <a:off x="1391337" y="1458910"/>
            <a:ext cx="2648200" cy="408623"/>
          </a:xfrm>
          <a:prstGeom prst="round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marL="285750" indent="-285750">
              <a:buFont typeface="Wingdings" panose="05000000000000000000" pitchFamily="2" charset="2"/>
              <a:buChar char="§"/>
            </a:pPr>
            <a:r>
              <a:rPr lang="fr-FR" dirty="0" smtClean="0"/>
              <a:t>Pas de traitement </a:t>
            </a:r>
            <a:endParaRPr lang="fr-FR" dirty="0"/>
          </a:p>
        </p:txBody>
      </p:sp>
      <p:sp>
        <p:nvSpPr>
          <p:cNvPr id="5" name="Espace réservé du numéro de diapositive 4"/>
          <p:cNvSpPr>
            <a:spLocks noGrp="1"/>
          </p:cNvSpPr>
          <p:nvPr>
            <p:ph type="sldNum" sz="quarter" idx="4"/>
          </p:nvPr>
        </p:nvSpPr>
        <p:spPr/>
        <p:txBody>
          <a:bodyPr/>
          <a:lstStyle/>
          <a:p>
            <a:fld id="{1AFD1BAC-15FC-402E-8C5D-074279D5295D}" type="slidenum">
              <a:rPr lang="fr-FR" smtClean="0"/>
              <a:t>15</a:t>
            </a:fld>
            <a:endParaRPr lang="fr-FR"/>
          </a:p>
        </p:txBody>
      </p:sp>
      <p:sp>
        <p:nvSpPr>
          <p:cNvPr id="20" name="ZoneTexte 19"/>
          <p:cNvSpPr txBox="1"/>
          <p:nvPr/>
        </p:nvSpPr>
        <p:spPr>
          <a:xfrm rot="764720">
            <a:off x="6126717" y="1854458"/>
            <a:ext cx="2576986" cy="408623"/>
          </a:xfrm>
          <a:prstGeom prst="round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pPr marL="285750" indent="-285750">
              <a:buFont typeface="Wingdings" panose="05000000000000000000" pitchFamily="2" charset="2"/>
              <a:buChar char="ü"/>
            </a:pPr>
            <a:r>
              <a:rPr lang="fr-FR" dirty="0" smtClean="0"/>
              <a:t>Mesures </a:t>
            </a:r>
            <a:r>
              <a:rPr lang="fr-FR" dirty="0"/>
              <a:t>barrières </a:t>
            </a:r>
          </a:p>
        </p:txBody>
      </p:sp>
      <p:sp>
        <p:nvSpPr>
          <p:cNvPr id="21" name="ZoneTexte 20"/>
          <p:cNvSpPr txBox="1"/>
          <p:nvPr/>
        </p:nvSpPr>
        <p:spPr>
          <a:xfrm rot="764720">
            <a:off x="2368089" y="5216369"/>
            <a:ext cx="3121284" cy="715089"/>
          </a:xfrm>
          <a:prstGeom prst="round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pPr marL="285750" indent="-285750">
              <a:buFont typeface="Wingdings" panose="05000000000000000000" pitchFamily="2" charset="2"/>
              <a:buChar char="ü"/>
            </a:pPr>
            <a:r>
              <a:rPr lang="fr-FR" dirty="0"/>
              <a:t>Mesures </a:t>
            </a:r>
            <a:r>
              <a:rPr lang="fr-FR" dirty="0" smtClean="0"/>
              <a:t>barrières</a:t>
            </a:r>
          </a:p>
          <a:p>
            <a:pPr marL="285750" indent="-285750">
              <a:buFont typeface="Wingdings" panose="05000000000000000000" pitchFamily="2" charset="2"/>
              <a:buChar char="ü"/>
            </a:pPr>
            <a:r>
              <a:rPr lang="fr-FR" dirty="0" smtClean="0"/>
              <a:t>Distanciation physique </a:t>
            </a:r>
            <a:endParaRPr lang="fr-FR" dirty="0"/>
          </a:p>
        </p:txBody>
      </p:sp>
      <p:sp>
        <p:nvSpPr>
          <p:cNvPr id="22" name="ZoneTexte 21"/>
          <p:cNvSpPr txBox="1"/>
          <p:nvPr/>
        </p:nvSpPr>
        <p:spPr>
          <a:xfrm rot="764720">
            <a:off x="7590510" y="4768110"/>
            <a:ext cx="1084059" cy="408623"/>
          </a:xfrm>
          <a:prstGeom prst="roundRect">
            <a:avLst/>
          </a:prstGeom>
          <a:solidFill>
            <a:srgbClr val="92D050"/>
          </a:solidFill>
        </p:spPr>
        <p:style>
          <a:lnRef idx="0">
            <a:schemeClr val="accent6"/>
          </a:lnRef>
          <a:fillRef idx="3">
            <a:schemeClr val="accent6"/>
          </a:fillRef>
          <a:effectRef idx="3">
            <a:schemeClr val="accent6"/>
          </a:effectRef>
          <a:fontRef idx="minor">
            <a:schemeClr val="lt1"/>
          </a:fontRef>
        </p:style>
        <p:txBody>
          <a:bodyPr wrap="none" rtlCol="0">
            <a:spAutoFit/>
          </a:bodyPr>
          <a:lstStyle/>
          <a:p>
            <a:r>
              <a:rPr lang="fr-FR" dirty="0" smtClean="0"/>
              <a:t>Vaccin </a:t>
            </a:r>
            <a:endParaRPr lang="fr-FR" dirty="0"/>
          </a:p>
        </p:txBody>
      </p:sp>
    </p:spTree>
    <p:extLst>
      <p:ext uri="{BB962C8B-B14F-4D97-AF65-F5344CB8AC3E}">
        <p14:creationId xmlns:p14="http://schemas.microsoft.com/office/powerpoint/2010/main" val="185917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Objectifs</a:t>
            </a:r>
          </a:p>
        </p:txBody>
      </p:sp>
      <p:sp>
        <p:nvSpPr>
          <p:cNvPr id="3" name="Espace réservé du contenu 2"/>
          <p:cNvSpPr>
            <a:spLocks noGrp="1"/>
          </p:cNvSpPr>
          <p:nvPr>
            <p:ph idx="1"/>
          </p:nvPr>
        </p:nvSpPr>
        <p:spPr/>
        <p:txBody>
          <a:bodyPr/>
          <a:lstStyle/>
          <a:p>
            <a:pPr>
              <a:spcAft>
                <a:spcPts val="1200"/>
              </a:spcAft>
              <a:buFont typeface="Wingdings" panose="05000000000000000000" pitchFamily="2" charset="2"/>
              <a:buChar char="ü"/>
            </a:pPr>
            <a:r>
              <a:rPr lang="fr-FR" dirty="0">
                <a:solidFill>
                  <a:schemeClr val="bg1">
                    <a:lumMod val="65000"/>
                  </a:schemeClr>
                </a:solidFill>
              </a:rPr>
              <a:t>Comprendre la </a:t>
            </a:r>
            <a:r>
              <a:rPr lang="fr-FR" dirty="0" smtClean="0">
                <a:solidFill>
                  <a:schemeClr val="bg1">
                    <a:lumMod val="65000"/>
                  </a:schemeClr>
                </a:solidFill>
              </a:rPr>
              <a:t>chaîne </a:t>
            </a:r>
            <a:r>
              <a:rPr lang="fr-FR" dirty="0">
                <a:solidFill>
                  <a:schemeClr val="bg1">
                    <a:lumMod val="65000"/>
                  </a:schemeClr>
                </a:solidFill>
              </a:rPr>
              <a:t>épidémiologique du </a:t>
            </a:r>
            <a:r>
              <a:rPr lang="fr-FR" dirty="0" smtClean="0">
                <a:solidFill>
                  <a:schemeClr val="bg1">
                    <a:lumMod val="65000"/>
                  </a:schemeClr>
                </a:solidFill>
              </a:rPr>
              <a:t>SARS-CoV-2</a:t>
            </a:r>
            <a:endParaRPr lang="fr-FR" dirty="0">
              <a:solidFill>
                <a:schemeClr val="bg1">
                  <a:lumMod val="65000"/>
                </a:schemeClr>
              </a:solidFill>
            </a:endParaRPr>
          </a:p>
          <a:p>
            <a:pPr>
              <a:spcAft>
                <a:spcPts val="1200"/>
              </a:spcAft>
              <a:buFont typeface="Wingdings" panose="05000000000000000000" pitchFamily="2" charset="2"/>
              <a:buChar char="ü"/>
            </a:pPr>
            <a:r>
              <a:rPr lang="fr-FR" dirty="0" smtClean="0"/>
              <a:t>Comprendre et mettre en œuvre les </a:t>
            </a:r>
            <a:r>
              <a:rPr lang="fr-FR" dirty="0"/>
              <a:t>mesures barrières associées</a:t>
            </a:r>
          </a:p>
          <a:p>
            <a:pPr>
              <a:spcAft>
                <a:spcPts val="1200"/>
              </a:spcAft>
              <a:buFont typeface="Wingdings" panose="05000000000000000000" pitchFamily="2" charset="2"/>
              <a:buChar char="ü"/>
            </a:pPr>
            <a:r>
              <a:rPr lang="fr-FR" dirty="0" smtClean="0">
                <a:solidFill>
                  <a:schemeClr val="bg1">
                    <a:lumMod val="65000"/>
                  </a:schemeClr>
                </a:solidFill>
              </a:rPr>
              <a:t>Repérer les cas suspects</a:t>
            </a:r>
          </a:p>
          <a:p>
            <a:pPr>
              <a:spcAft>
                <a:spcPts val="1200"/>
              </a:spcAft>
              <a:buFont typeface="Wingdings" panose="05000000000000000000" pitchFamily="2" charset="2"/>
              <a:buChar char="ü"/>
            </a:pPr>
            <a:r>
              <a:rPr lang="fr-FR" dirty="0" smtClean="0">
                <a:solidFill>
                  <a:schemeClr val="bg1">
                    <a:lumMod val="65000"/>
                  </a:schemeClr>
                </a:solidFill>
              </a:rPr>
              <a:t>Respecter le circuit de l’information</a:t>
            </a:r>
            <a:endParaRPr lang="fr-FR" dirty="0">
              <a:solidFill>
                <a:schemeClr val="bg1">
                  <a:lumMod val="65000"/>
                </a:schemeClr>
              </a:solidFill>
            </a:endParaRPr>
          </a:p>
        </p:txBody>
      </p:sp>
      <p:sp>
        <p:nvSpPr>
          <p:cNvPr id="5" name="Espace réservé du numéro de diapositive 4"/>
          <p:cNvSpPr>
            <a:spLocks noGrp="1"/>
          </p:cNvSpPr>
          <p:nvPr>
            <p:ph type="sldNum" sz="quarter" idx="4"/>
          </p:nvPr>
        </p:nvSpPr>
        <p:spPr/>
        <p:txBody>
          <a:bodyPr/>
          <a:lstStyle/>
          <a:p>
            <a:fld id="{1AFD1BAC-15FC-402E-8C5D-074279D5295D}" type="slidenum">
              <a:rPr lang="fr-FR" smtClean="0"/>
              <a:t>16</a:t>
            </a:fld>
            <a:endParaRPr lang="fr-FR"/>
          </a:p>
        </p:txBody>
      </p:sp>
    </p:spTree>
    <p:extLst>
      <p:ext uri="{BB962C8B-B14F-4D97-AF65-F5344CB8AC3E}">
        <p14:creationId xmlns:p14="http://schemas.microsoft.com/office/powerpoint/2010/main" val="3824755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oronavirus, Virus, Spread, Flu, Influenza, Coro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70253">
            <a:off x="333461" y="1069114"/>
            <a:ext cx="2201334" cy="1467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grpSp>
        <p:nvGrpSpPr>
          <p:cNvPr id="4" name="Groupe 3"/>
          <p:cNvGrpSpPr/>
          <p:nvPr/>
        </p:nvGrpSpPr>
        <p:grpSpPr>
          <a:xfrm>
            <a:off x="3052553" y="930123"/>
            <a:ext cx="2862028" cy="1745539"/>
            <a:chOff x="3242498" y="1349229"/>
            <a:chExt cx="2862028" cy="1745539"/>
          </a:xfrm>
        </p:grpSpPr>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56816">
              <a:off x="3242498" y="2057576"/>
              <a:ext cx="1469498" cy="1037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6" descr="Couleur, Visage, Bleu, Peinture, Femm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26" t="-724" r="21310" b="724"/>
            <a:stretch/>
          </p:blipFill>
          <p:spPr bwMode="auto">
            <a:xfrm rot="713060">
              <a:off x="4736747" y="1349229"/>
              <a:ext cx="1367779" cy="12429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sp>
        <p:nvSpPr>
          <p:cNvPr id="7" name="ZoneTexte 6"/>
          <p:cNvSpPr txBox="1"/>
          <p:nvPr/>
        </p:nvSpPr>
        <p:spPr>
          <a:xfrm>
            <a:off x="629476" y="4566793"/>
            <a:ext cx="1821332" cy="369332"/>
          </a:xfrm>
          <a:prstGeom prst="rect">
            <a:avLst/>
          </a:prstGeom>
          <a:noFill/>
        </p:spPr>
        <p:txBody>
          <a:bodyPr wrap="none" rtlCol="0">
            <a:spAutoFit/>
          </a:bodyPr>
          <a:lstStyle/>
          <a:p>
            <a:pPr algn="ctr"/>
            <a:r>
              <a:rPr lang="fr-FR" b="1" dirty="0" smtClean="0"/>
              <a:t>Distance &amp; EPI </a:t>
            </a:r>
            <a:endParaRPr lang="fr-FR" b="1" dirty="0"/>
          </a:p>
        </p:txBody>
      </p:sp>
      <p:sp>
        <p:nvSpPr>
          <p:cNvPr id="13" name="ZoneTexte 12"/>
          <p:cNvSpPr txBox="1"/>
          <p:nvPr/>
        </p:nvSpPr>
        <p:spPr>
          <a:xfrm>
            <a:off x="2966205" y="4566793"/>
            <a:ext cx="3281668" cy="646331"/>
          </a:xfrm>
          <a:prstGeom prst="rect">
            <a:avLst/>
          </a:prstGeom>
          <a:noFill/>
        </p:spPr>
        <p:txBody>
          <a:bodyPr wrap="none" rtlCol="0">
            <a:spAutoFit/>
          </a:bodyPr>
          <a:lstStyle/>
          <a:p>
            <a:pPr algn="ctr"/>
            <a:r>
              <a:rPr lang="fr-FR" b="1" dirty="0" smtClean="0"/>
              <a:t>Hygiène des mains</a:t>
            </a:r>
          </a:p>
          <a:p>
            <a:pPr algn="ctr"/>
            <a:r>
              <a:rPr lang="fr-FR" b="1" dirty="0" smtClean="0"/>
              <a:t>Ne pas se toucher le visage</a:t>
            </a:r>
            <a:endParaRPr lang="fr-FR" b="1" dirty="0"/>
          </a:p>
        </p:txBody>
      </p:sp>
      <p:sp>
        <p:nvSpPr>
          <p:cNvPr id="14" name="ZoneTexte 13"/>
          <p:cNvSpPr txBox="1"/>
          <p:nvPr/>
        </p:nvSpPr>
        <p:spPr>
          <a:xfrm>
            <a:off x="6449878" y="4566793"/>
            <a:ext cx="2530874" cy="923330"/>
          </a:xfrm>
          <a:prstGeom prst="rect">
            <a:avLst/>
          </a:prstGeom>
          <a:noFill/>
        </p:spPr>
        <p:txBody>
          <a:bodyPr wrap="square" rtlCol="0">
            <a:spAutoFit/>
          </a:bodyPr>
          <a:lstStyle/>
          <a:p>
            <a:pPr algn="ctr"/>
            <a:r>
              <a:rPr lang="fr-FR" b="1" dirty="0" smtClean="0"/>
              <a:t>Entretien de l’environnement &amp; gestion du matériel</a:t>
            </a:r>
            <a:endParaRPr lang="fr-FR" b="1" dirty="0"/>
          </a:p>
        </p:txBody>
      </p:sp>
      <p:sp>
        <p:nvSpPr>
          <p:cNvPr id="8" name="Flèche droite 7"/>
          <p:cNvSpPr/>
          <p:nvPr/>
        </p:nvSpPr>
        <p:spPr>
          <a:xfrm rot="5400000">
            <a:off x="919054" y="3751247"/>
            <a:ext cx="1030147" cy="509286"/>
          </a:xfrm>
          <a:prstGeom prst="rightArrow">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droite 15"/>
          <p:cNvSpPr/>
          <p:nvPr/>
        </p:nvSpPr>
        <p:spPr>
          <a:xfrm rot="5400000">
            <a:off x="4079424" y="3751247"/>
            <a:ext cx="1030147" cy="509286"/>
          </a:xfrm>
          <a:prstGeom prst="rightArrow">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6"/>
          <p:cNvSpPr/>
          <p:nvPr/>
        </p:nvSpPr>
        <p:spPr>
          <a:xfrm rot="5400000">
            <a:off x="7200242" y="3751247"/>
            <a:ext cx="1030147" cy="509286"/>
          </a:xfrm>
          <a:prstGeom prst="rightArrow">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316089" y="5531556"/>
            <a:ext cx="8664663" cy="461665"/>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lgn="ctr"/>
            <a:r>
              <a:rPr lang="fr-FR" sz="2400" b="1" dirty="0" smtClean="0">
                <a:solidFill>
                  <a:schemeClr val="bg1"/>
                </a:solidFill>
              </a:rPr>
              <a:t>Quels points de vigilance ?</a:t>
            </a:r>
            <a:endParaRPr lang="fr-FR" sz="2400" b="1" dirty="0">
              <a:solidFill>
                <a:schemeClr val="bg1"/>
              </a:solidFill>
            </a:endParaRPr>
          </a:p>
        </p:txBody>
      </p:sp>
      <p:sp>
        <p:nvSpPr>
          <p:cNvPr id="15" name="ZoneTexte 14"/>
          <p:cNvSpPr txBox="1"/>
          <p:nvPr/>
        </p:nvSpPr>
        <p:spPr>
          <a:xfrm>
            <a:off x="262166" y="3488266"/>
            <a:ext cx="8664663" cy="461665"/>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lgn="ctr"/>
            <a:r>
              <a:rPr lang="fr-FR" sz="2400" b="1" dirty="0" smtClean="0">
                <a:solidFill>
                  <a:schemeClr val="bg1"/>
                </a:solidFill>
              </a:rPr>
              <a:t>Quelles mesures de prévention ?</a:t>
            </a:r>
            <a:endParaRPr lang="fr-FR" sz="2400" b="1" dirty="0">
              <a:solidFill>
                <a:schemeClr val="bg1"/>
              </a:solidFill>
            </a:endParaRPr>
          </a:p>
        </p:txBody>
      </p:sp>
      <p:pic>
        <p:nvPicPr>
          <p:cNvPr id="1026" name="Picture 2" descr="Rollators, Rollator, Movement, Mobility, Seniors, 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86473">
            <a:off x="6444039" y="1256515"/>
            <a:ext cx="2289469" cy="1476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2820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Pré-requis</a:t>
            </a:r>
            <a:endParaRPr lang="fr-FR" dirty="0"/>
          </a:p>
        </p:txBody>
      </p:sp>
      <p:sp>
        <p:nvSpPr>
          <p:cNvPr id="7" name="Espace réservé du contenu 6"/>
          <p:cNvSpPr>
            <a:spLocks noGrp="1"/>
          </p:cNvSpPr>
          <p:nvPr>
            <p:ph idx="1"/>
          </p:nvPr>
        </p:nvSpPr>
        <p:spPr>
          <a:xfrm>
            <a:off x="457200" y="2207770"/>
            <a:ext cx="3996000" cy="3816512"/>
          </a:xfrm>
          <a:ln>
            <a:solidFill>
              <a:srgbClr val="0070C0"/>
            </a:solidFill>
          </a:ln>
        </p:spPr>
        <p:txBody>
          <a:bodyPr/>
          <a:lstStyle/>
          <a:p>
            <a:pPr>
              <a:buFont typeface="Wingdings" panose="05000000000000000000" pitchFamily="2" charset="2"/>
              <a:buChar char="ü"/>
            </a:pPr>
            <a:r>
              <a:rPr lang="fr-FR" sz="2000" dirty="0" smtClean="0"/>
              <a:t>Dédiée à l’activité (blouse, t-shirt/pantalon...)</a:t>
            </a:r>
          </a:p>
          <a:p>
            <a:pPr>
              <a:buFont typeface="Wingdings" panose="05000000000000000000" pitchFamily="2" charset="2"/>
              <a:buChar char="ü"/>
            </a:pPr>
            <a:r>
              <a:rPr lang="fr-FR" sz="2000" dirty="0" smtClean="0"/>
              <a:t>Privilégier des manches courtes </a:t>
            </a:r>
          </a:p>
          <a:p>
            <a:pPr>
              <a:buFont typeface="Wingdings" panose="05000000000000000000" pitchFamily="2" charset="2"/>
              <a:buChar char="ü"/>
            </a:pPr>
            <a:r>
              <a:rPr lang="fr-FR" sz="2000" dirty="0" smtClean="0"/>
              <a:t>Propre, changée quotidiennement</a:t>
            </a:r>
          </a:p>
          <a:p>
            <a:pPr>
              <a:buFont typeface="Wingdings" panose="05000000000000000000" pitchFamily="2" charset="2"/>
              <a:buChar char="ü"/>
            </a:pPr>
            <a:r>
              <a:rPr lang="fr-FR" sz="2000" dirty="0" smtClean="0"/>
              <a:t>Lavage en machine à 60°C pendant 30 minutes</a:t>
            </a:r>
          </a:p>
          <a:p>
            <a:pPr>
              <a:buFont typeface="Wingdings" panose="05000000000000000000" pitchFamily="2" charset="2"/>
              <a:buChar char="ü"/>
            </a:pPr>
            <a:r>
              <a:rPr lang="fr-FR" sz="2000" dirty="0" smtClean="0"/>
              <a:t>Mise à dispo. et entretenue par l ’employeur</a:t>
            </a:r>
          </a:p>
        </p:txBody>
      </p:sp>
      <p:sp>
        <p:nvSpPr>
          <p:cNvPr id="8" name="Espace réservé du texte 4"/>
          <p:cNvSpPr txBox="1">
            <a:spLocks/>
          </p:cNvSpPr>
          <p:nvPr/>
        </p:nvSpPr>
        <p:spPr bwMode="auto">
          <a:xfrm>
            <a:off x="457200" y="1554543"/>
            <a:ext cx="3996000" cy="639762"/>
          </a:xfrm>
          <a:prstGeom prst="rect">
            <a:avLst/>
          </a:prstGeom>
          <a:solidFill>
            <a:srgbClr val="0070C0"/>
          </a:solidFill>
          <a:ln w="9525">
            <a:solidFill>
              <a:srgbClr val="0070C0"/>
            </a:solidFill>
            <a:miter lim="800000"/>
            <a:headEnd/>
            <a:tailEnd/>
          </a:ln>
          <a:extLst/>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buNone/>
            </a:pPr>
            <a:r>
              <a:rPr lang="fr-FR" sz="2800" dirty="0" smtClean="0">
                <a:solidFill>
                  <a:schemeClr val="bg1"/>
                </a:solidFill>
              </a:rPr>
              <a:t>Tenue professionnelle  </a:t>
            </a:r>
            <a:endParaRPr lang="fr-FR" sz="2800" dirty="0">
              <a:solidFill>
                <a:schemeClr val="bg1"/>
              </a:solidFill>
            </a:endParaRPr>
          </a:p>
        </p:txBody>
      </p:sp>
      <p:sp>
        <p:nvSpPr>
          <p:cNvPr id="9" name="Espace réservé du texte 5"/>
          <p:cNvSpPr txBox="1">
            <a:spLocks/>
          </p:cNvSpPr>
          <p:nvPr/>
        </p:nvSpPr>
        <p:spPr>
          <a:xfrm>
            <a:off x="4640262" y="1554543"/>
            <a:ext cx="4243918" cy="639762"/>
          </a:xfrm>
          <a:prstGeom prst="rect">
            <a:avLst/>
          </a:prstGeom>
          <a:solidFill>
            <a:srgbClr val="00B050"/>
          </a:solidFill>
          <a:ln>
            <a:solidFill>
              <a:srgbClr val="00B050"/>
            </a:solidFill>
          </a:ln>
        </p:spPr>
        <p:txBody>
          <a:bodyPr anchor="ct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buNone/>
            </a:pPr>
            <a:r>
              <a:rPr lang="fr-FR" sz="2800" dirty="0" smtClean="0">
                <a:solidFill>
                  <a:schemeClr val="bg1"/>
                </a:solidFill>
              </a:rPr>
              <a:t>Bonnes pratiques</a:t>
            </a:r>
            <a:endParaRPr lang="fr-FR" sz="2800" dirty="0">
              <a:solidFill>
                <a:schemeClr val="bg1"/>
              </a:solidFill>
            </a:endParaRPr>
          </a:p>
        </p:txBody>
      </p:sp>
      <p:sp>
        <p:nvSpPr>
          <p:cNvPr id="10" name="Espace réservé du contenu 6"/>
          <p:cNvSpPr txBox="1">
            <a:spLocks/>
          </p:cNvSpPr>
          <p:nvPr/>
        </p:nvSpPr>
        <p:spPr>
          <a:xfrm>
            <a:off x="4640262" y="2207770"/>
            <a:ext cx="4243918" cy="1460711"/>
          </a:xfrm>
          <a:prstGeom prst="rect">
            <a:avLst/>
          </a:prstGeom>
          <a:ln>
            <a:solidFill>
              <a:srgbClr val="00B050"/>
            </a:solidFill>
          </a:ln>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14400"/>
            <a:r>
              <a:rPr lang="fr-FR" sz="2000" dirty="0" smtClean="0"/>
              <a:t>Cheveux courts/attachés</a:t>
            </a:r>
          </a:p>
          <a:p>
            <a:pPr defTabSz="914400"/>
            <a:r>
              <a:rPr lang="fr-FR" sz="2000" dirty="0" smtClean="0"/>
              <a:t>Absence de bijou</a:t>
            </a:r>
          </a:p>
          <a:p>
            <a:pPr defTabSz="914400"/>
            <a:r>
              <a:rPr lang="fr-FR" sz="2000" dirty="0" smtClean="0"/>
              <a:t>Ongles courts, sans vernis ni faux ongles</a:t>
            </a:r>
            <a:endParaRPr lang="fr-FR" sz="2000" dirty="0"/>
          </a:p>
        </p:txBody>
      </p:sp>
      <p:sp>
        <p:nvSpPr>
          <p:cNvPr id="4" name="Espace réservé du numéro de diapositive 3"/>
          <p:cNvSpPr>
            <a:spLocks noGrp="1"/>
          </p:cNvSpPr>
          <p:nvPr>
            <p:ph type="sldNum" sz="quarter" idx="4"/>
          </p:nvPr>
        </p:nvSpPr>
        <p:spPr/>
        <p:txBody>
          <a:bodyPr/>
          <a:lstStyle/>
          <a:p>
            <a:fld id="{1AFD1BAC-15FC-402E-8C5D-074279D5295D}" type="slidenum">
              <a:rPr lang="fr-FR" smtClean="0"/>
              <a:t>18</a:t>
            </a:fld>
            <a:endParaRPr lang="fr-FR"/>
          </a:p>
        </p:txBody>
      </p:sp>
      <p:sp>
        <p:nvSpPr>
          <p:cNvPr id="12" name="Espace réservé du texte 6"/>
          <p:cNvSpPr txBox="1">
            <a:spLocks/>
          </p:cNvSpPr>
          <p:nvPr/>
        </p:nvSpPr>
        <p:spPr bwMode="auto">
          <a:xfrm>
            <a:off x="4634587" y="3768790"/>
            <a:ext cx="4249593" cy="639762"/>
          </a:xfrm>
          <a:prstGeom prst="rect">
            <a:avLst/>
          </a:prstGeom>
          <a:solidFill>
            <a:schemeClr val="accent5"/>
          </a:solidFill>
          <a:ln>
            <a:solidFill>
              <a:schemeClr val="accent5"/>
            </a:solidFill>
          </a:ln>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charset="0"/>
              <a:buNone/>
              <a:defRPr sz="2400" b="1" kern="1200">
                <a:solidFill>
                  <a:schemeClr val="tx1"/>
                </a:solidFill>
                <a:latin typeface="+mn-lt"/>
                <a:ea typeface="+mn-ea"/>
                <a:cs typeface="+mn-cs"/>
              </a:defRPr>
            </a:lvl1pPr>
            <a:lvl2pPr marL="457200" indent="0" algn="l" rtl="0" eaLnBrk="1" fontAlgn="base" hangingPunct="1">
              <a:spcBef>
                <a:spcPct val="20000"/>
              </a:spcBef>
              <a:spcAft>
                <a:spcPct val="0"/>
              </a:spcAft>
              <a:buFont typeface="Arial"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defTabSz="914400"/>
            <a:r>
              <a:rPr lang="fr-FR" sz="2800" b="0" dirty="0" smtClean="0">
                <a:solidFill>
                  <a:schemeClr val="bg1"/>
                </a:solidFill>
              </a:rPr>
              <a:t>Organisation</a:t>
            </a:r>
            <a:r>
              <a:rPr lang="fr-FR" dirty="0" smtClean="0">
                <a:solidFill>
                  <a:schemeClr val="bg1"/>
                </a:solidFill>
              </a:rPr>
              <a:t>  </a:t>
            </a:r>
            <a:endParaRPr lang="fr-FR" dirty="0">
              <a:solidFill>
                <a:schemeClr val="bg1"/>
              </a:solidFill>
            </a:endParaRPr>
          </a:p>
        </p:txBody>
      </p:sp>
      <p:sp>
        <p:nvSpPr>
          <p:cNvPr id="13" name="Espace réservé du contenu 7"/>
          <p:cNvSpPr txBox="1">
            <a:spLocks/>
          </p:cNvSpPr>
          <p:nvPr/>
        </p:nvSpPr>
        <p:spPr bwMode="auto">
          <a:xfrm>
            <a:off x="4634587" y="4396897"/>
            <a:ext cx="4249593" cy="1613937"/>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defTabSz="914400"/>
            <a:r>
              <a:rPr lang="fr-FR" sz="2000" dirty="0" smtClean="0"/>
              <a:t>Privilégier la prise en charge en fin de tournée si un risque infectieux particulier a été identifié.</a:t>
            </a:r>
          </a:p>
        </p:txBody>
      </p:sp>
    </p:spTree>
    <p:extLst>
      <p:ext uri="{BB962C8B-B14F-4D97-AF65-F5344CB8AC3E}">
        <p14:creationId xmlns:p14="http://schemas.microsoft.com/office/powerpoint/2010/main" val="24147408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Hygiène des mains</a:t>
            </a:r>
          </a:p>
        </p:txBody>
      </p:sp>
      <p:sp>
        <p:nvSpPr>
          <p:cNvPr id="6" name="Espace réservé du texte 5"/>
          <p:cNvSpPr>
            <a:spLocks noGrp="1"/>
          </p:cNvSpPr>
          <p:nvPr>
            <p:ph type="body" idx="1"/>
          </p:nvPr>
        </p:nvSpPr>
        <p:spPr>
          <a:xfrm>
            <a:off x="457200" y="1637110"/>
            <a:ext cx="3996000" cy="639762"/>
          </a:xfrm>
          <a:solidFill>
            <a:srgbClr val="0070C0"/>
          </a:solidFill>
          <a:ln>
            <a:solidFill>
              <a:srgbClr val="0070C0"/>
            </a:solidFill>
          </a:ln>
        </p:spPr>
        <p:txBody>
          <a:bodyPr anchor="ctr"/>
          <a:lstStyle/>
          <a:p>
            <a:r>
              <a:rPr lang="fr-FR" dirty="0">
                <a:solidFill>
                  <a:schemeClr val="bg1"/>
                </a:solidFill>
              </a:rPr>
              <a:t>Indications</a:t>
            </a:r>
            <a:r>
              <a:rPr lang="fr-FR" dirty="0"/>
              <a:t> </a:t>
            </a:r>
          </a:p>
        </p:txBody>
      </p:sp>
      <p:sp>
        <p:nvSpPr>
          <p:cNvPr id="7" name="Espace réservé du contenu 6"/>
          <p:cNvSpPr>
            <a:spLocks noGrp="1"/>
          </p:cNvSpPr>
          <p:nvPr>
            <p:ph sz="half" idx="2"/>
          </p:nvPr>
        </p:nvSpPr>
        <p:spPr>
          <a:xfrm>
            <a:off x="457200" y="2174875"/>
            <a:ext cx="3996000" cy="3951288"/>
          </a:xfrm>
          <a:ln>
            <a:solidFill>
              <a:srgbClr val="0070C0"/>
            </a:solidFill>
          </a:ln>
        </p:spPr>
        <p:txBody>
          <a:bodyPr/>
          <a:lstStyle/>
          <a:p>
            <a:endParaRPr lang="fr-FR" sz="2000" dirty="0" smtClean="0"/>
          </a:p>
          <a:p>
            <a:r>
              <a:rPr lang="fr-FR" sz="2000" dirty="0" smtClean="0"/>
              <a:t>Si mains </a:t>
            </a:r>
            <a:r>
              <a:rPr lang="fr-FR" sz="2000" dirty="0"/>
              <a:t>propres </a:t>
            </a:r>
            <a:r>
              <a:rPr lang="fr-FR" sz="2000" dirty="0" smtClean="0"/>
              <a:t>visuellement et </a:t>
            </a:r>
            <a:r>
              <a:rPr lang="fr-FR" sz="2000" dirty="0"/>
              <a:t>sèches </a:t>
            </a:r>
            <a:r>
              <a:rPr lang="fr-FR" sz="2000" dirty="0" smtClean="0">
                <a:sym typeface="Wingdings" panose="05000000000000000000" pitchFamily="2" charset="2"/>
              </a:rPr>
              <a:t> friction SHA</a:t>
            </a:r>
            <a:endParaRPr lang="fr-FR" sz="2000" dirty="0">
              <a:sym typeface="Wingdings" panose="05000000000000000000" pitchFamily="2" charset="2"/>
            </a:endParaRPr>
          </a:p>
          <a:p>
            <a:endParaRPr lang="fr-FR" sz="2000" dirty="0" smtClean="0">
              <a:sym typeface="Wingdings" panose="05000000000000000000" pitchFamily="2" charset="2"/>
            </a:endParaRPr>
          </a:p>
          <a:p>
            <a:endParaRPr lang="fr-FR" sz="2000" dirty="0" smtClean="0">
              <a:sym typeface="Wingdings" panose="05000000000000000000" pitchFamily="2" charset="2"/>
            </a:endParaRPr>
          </a:p>
          <a:p>
            <a:r>
              <a:rPr lang="fr-FR" sz="2000" dirty="0" smtClean="0">
                <a:sym typeface="Wingdings" panose="05000000000000000000" pitchFamily="2" charset="2"/>
              </a:rPr>
              <a:t>Si mains </a:t>
            </a:r>
            <a:r>
              <a:rPr lang="fr-FR" sz="2000" dirty="0">
                <a:sym typeface="Wingdings" panose="05000000000000000000" pitchFamily="2" charset="2"/>
              </a:rPr>
              <a:t>visuellement </a:t>
            </a:r>
            <a:r>
              <a:rPr lang="fr-FR" sz="2000" dirty="0" smtClean="0">
                <a:sym typeface="Wingdings" panose="05000000000000000000" pitchFamily="2" charset="2"/>
              </a:rPr>
              <a:t>souillées  lavage au savon doux</a:t>
            </a:r>
            <a:endParaRPr lang="fr-FR" sz="2000" dirty="0"/>
          </a:p>
        </p:txBody>
      </p:sp>
      <p:sp>
        <p:nvSpPr>
          <p:cNvPr id="8" name="Espace réservé du texte 7"/>
          <p:cNvSpPr>
            <a:spLocks noGrp="1"/>
          </p:cNvSpPr>
          <p:nvPr>
            <p:ph type="body" sz="quarter" idx="3"/>
          </p:nvPr>
        </p:nvSpPr>
        <p:spPr>
          <a:xfrm>
            <a:off x="4655271" y="1637110"/>
            <a:ext cx="3996000" cy="639762"/>
          </a:xfrm>
          <a:solidFill>
            <a:srgbClr val="00B050"/>
          </a:solidFill>
          <a:ln>
            <a:solidFill>
              <a:srgbClr val="00B050"/>
            </a:solidFill>
          </a:ln>
        </p:spPr>
        <p:txBody>
          <a:bodyPr anchor="ctr"/>
          <a:lstStyle/>
          <a:p>
            <a:r>
              <a:rPr lang="fr-FR" dirty="0">
                <a:solidFill>
                  <a:schemeClr val="bg1"/>
                </a:solidFill>
              </a:rPr>
              <a:t>Bonnes</a:t>
            </a:r>
            <a:r>
              <a:rPr lang="fr-FR" dirty="0"/>
              <a:t> </a:t>
            </a:r>
            <a:r>
              <a:rPr lang="fr-FR" dirty="0">
                <a:solidFill>
                  <a:schemeClr val="bg1"/>
                </a:solidFill>
              </a:rPr>
              <a:t>pratiques</a:t>
            </a:r>
          </a:p>
        </p:txBody>
      </p:sp>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08291"/>
            <a:ext cx="860327" cy="72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23" y="3975676"/>
            <a:ext cx="707953" cy="75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320" y="3628824"/>
            <a:ext cx="3823711" cy="2462645"/>
          </a:xfrm>
          <a:prstGeom prst="rect">
            <a:avLst/>
          </a:prstGeom>
          <a:noFill/>
        </p:spPr>
      </p:pic>
      <p:sp>
        <p:nvSpPr>
          <p:cNvPr id="9" name="Rectangle 8"/>
          <p:cNvSpPr/>
          <p:nvPr/>
        </p:nvSpPr>
        <p:spPr>
          <a:xfrm>
            <a:off x="4655271" y="2275609"/>
            <a:ext cx="3996000" cy="3850554"/>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4827559" y="2275609"/>
            <a:ext cx="3620249" cy="1477328"/>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fr-FR" sz="1600" b="1" dirty="0" smtClean="0"/>
              <a:t>Avant </a:t>
            </a:r>
            <a:r>
              <a:rPr lang="fr-FR" sz="1600" dirty="0" smtClean="0"/>
              <a:t>et </a:t>
            </a:r>
            <a:r>
              <a:rPr lang="fr-FR" sz="1600" b="1" dirty="0" smtClean="0"/>
              <a:t>Après</a:t>
            </a:r>
            <a:r>
              <a:rPr lang="fr-FR" sz="1600" dirty="0" smtClean="0"/>
              <a:t> contact avec un résident/usager</a:t>
            </a:r>
          </a:p>
          <a:p>
            <a:pPr marL="285750" indent="-285750">
              <a:spcAft>
                <a:spcPts val="600"/>
              </a:spcAft>
              <a:buFont typeface="Wingdings" panose="05000000000000000000" pitchFamily="2" charset="2"/>
              <a:buChar char="ü"/>
            </a:pPr>
            <a:r>
              <a:rPr lang="fr-FR" sz="1600" b="1" dirty="0" smtClean="0"/>
              <a:t>Après</a:t>
            </a:r>
            <a:r>
              <a:rPr lang="fr-FR" sz="1600" dirty="0" smtClean="0"/>
              <a:t> contact avec l’environnement</a:t>
            </a:r>
          </a:p>
          <a:p>
            <a:pPr marL="285750" indent="-285750">
              <a:spcAft>
                <a:spcPts val="600"/>
              </a:spcAft>
              <a:buFont typeface="Wingdings" panose="05000000000000000000" pitchFamily="2" charset="2"/>
              <a:buChar char="ü"/>
            </a:pPr>
            <a:r>
              <a:rPr lang="fr-FR" sz="1600" b="1" dirty="0" smtClean="0"/>
              <a:t>Avant</a:t>
            </a:r>
            <a:r>
              <a:rPr lang="fr-FR" sz="1600" dirty="0" smtClean="0"/>
              <a:t> et </a:t>
            </a:r>
            <a:r>
              <a:rPr lang="fr-FR" sz="1600" b="1" dirty="0" smtClean="0"/>
              <a:t>après</a:t>
            </a:r>
            <a:r>
              <a:rPr lang="fr-FR" sz="1600" dirty="0" smtClean="0"/>
              <a:t> le port d’EPI</a:t>
            </a:r>
            <a:endParaRPr lang="fr-FR" sz="1600" dirty="0"/>
          </a:p>
        </p:txBody>
      </p:sp>
      <p:sp>
        <p:nvSpPr>
          <p:cNvPr id="13" name="Rectangle 12"/>
          <p:cNvSpPr/>
          <p:nvPr/>
        </p:nvSpPr>
        <p:spPr>
          <a:xfrm>
            <a:off x="860327" y="5380865"/>
            <a:ext cx="3475958" cy="523220"/>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lvl="0"/>
            <a:r>
              <a:rPr lang="fr-FR" sz="1400" u="sng" dirty="0" smtClean="0"/>
              <a:t>Pour le séchage</a:t>
            </a:r>
            <a:r>
              <a:rPr lang="fr-FR" sz="1400" dirty="0" smtClean="0"/>
              <a:t> :</a:t>
            </a:r>
          </a:p>
          <a:p>
            <a:pPr lvl="0"/>
            <a:r>
              <a:rPr lang="fr-FR" sz="1400" dirty="0" smtClean="0"/>
              <a:t>Utiliser un essuie-main usage unique</a:t>
            </a:r>
            <a:endParaRPr lang="fr-FR" sz="1400" dirty="0"/>
          </a:p>
        </p:txBody>
      </p:sp>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4215" y="4959050"/>
            <a:ext cx="781056" cy="683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7093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Objectifs</a:t>
            </a:r>
          </a:p>
        </p:txBody>
      </p:sp>
      <p:sp>
        <p:nvSpPr>
          <p:cNvPr id="3" name="Espace réservé du contenu 2"/>
          <p:cNvSpPr>
            <a:spLocks noGrp="1"/>
          </p:cNvSpPr>
          <p:nvPr>
            <p:ph idx="1"/>
          </p:nvPr>
        </p:nvSpPr>
        <p:spPr/>
        <p:txBody>
          <a:bodyPr/>
          <a:lstStyle/>
          <a:p>
            <a:pPr>
              <a:spcAft>
                <a:spcPts val="1200"/>
              </a:spcAft>
              <a:buFont typeface="Wingdings" panose="05000000000000000000" pitchFamily="2" charset="2"/>
              <a:buChar char="ü"/>
            </a:pPr>
            <a:r>
              <a:rPr lang="fr-FR" dirty="0" smtClean="0"/>
              <a:t>Comprendre </a:t>
            </a:r>
            <a:r>
              <a:rPr lang="fr-FR" dirty="0"/>
              <a:t>la </a:t>
            </a:r>
            <a:r>
              <a:rPr lang="fr-FR" dirty="0" smtClean="0"/>
              <a:t>chaîne </a:t>
            </a:r>
            <a:r>
              <a:rPr lang="fr-FR" dirty="0"/>
              <a:t>épidémiologique du </a:t>
            </a:r>
            <a:r>
              <a:rPr lang="fr-FR" dirty="0" smtClean="0"/>
              <a:t>SARS-CoV-2</a:t>
            </a:r>
            <a:endParaRPr lang="fr-FR" dirty="0"/>
          </a:p>
          <a:p>
            <a:pPr>
              <a:spcAft>
                <a:spcPts val="1200"/>
              </a:spcAft>
              <a:buFont typeface="Wingdings" panose="05000000000000000000" pitchFamily="2" charset="2"/>
              <a:buChar char="ü"/>
            </a:pPr>
            <a:r>
              <a:rPr lang="fr-FR" dirty="0" smtClean="0"/>
              <a:t>Comprendre et mettre en œuvre les m</a:t>
            </a:r>
            <a:r>
              <a:rPr lang="fr-FR" dirty="0"/>
              <a:t>esures barrières associées</a:t>
            </a:r>
          </a:p>
          <a:p>
            <a:pPr>
              <a:spcAft>
                <a:spcPts val="1200"/>
              </a:spcAft>
              <a:buFont typeface="Wingdings" panose="05000000000000000000" pitchFamily="2" charset="2"/>
              <a:buChar char="ü"/>
            </a:pPr>
            <a:r>
              <a:rPr lang="fr-FR" dirty="0" smtClean="0"/>
              <a:t>Repérer les </a:t>
            </a:r>
            <a:r>
              <a:rPr lang="fr-FR" dirty="0"/>
              <a:t>cas suspects</a:t>
            </a:r>
          </a:p>
          <a:p>
            <a:pPr>
              <a:spcAft>
                <a:spcPts val="1200"/>
              </a:spcAft>
              <a:buFont typeface="Wingdings" panose="05000000000000000000" pitchFamily="2" charset="2"/>
              <a:buChar char="ü"/>
            </a:pPr>
            <a:r>
              <a:rPr lang="fr-FR" dirty="0" smtClean="0"/>
              <a:t>Respecter le circuit </a:t>
            </a:r>
            <a:r>
              <a:rPr lang="fr-FR" dirty="0"/>
              <a:t>de </a:t>
            </a:r>
            <a:r>
              <a:rPr lang="fr-FR" dirty="0" smtClean="0"/>
              <a:t>l’information</a:t>
            </a:r>
            <a:endParaRPr lang="fr-FR" dirty="0"/>
          </a:p>
        </p:txBody>
      </p:sp>
      <p:sp>
        <p:nvSpPr>
          <p:cNvPr id="5" name="Espace réservé du numéro de diapositive 4"/>
          <p:cNvSpPr>
            <a:spLocks noGrp="1"/>
          </p:cNvSpPr>
          <p:nvPr>
            <p:ph type="sldNum" sz="quarter" idx="4"/>
          </p:nvPr>
        </p:nvSpPr>
        <p:spPr/>
        <p:txBody>
          <a:bodyPr/>
          <a:lstStyle/>
          <a:p>
            <a:fld id="{1AFD1BAC-15FC-402E-8C5D-074279D5295D}" type="slidenum">
              <a:rPr lang="fr-FR" smtClean="0"/>
              <a:t>2</a:t>
            </a:fld>
            <a:endParaRPr lang="fr-FR"/>
          </a:p>
        </p:txBody>
      </p:sp>
    </p:spTree>
    <p:extLst>
      <p:ext uri="{BB962C8B-B14F-4D97-AF65-F5344CB8AC3E}">
        <p14:creationId xmlns:p14="http://schemas.microsoft.com/office/powerpoint/2010/main" val="3579509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30" y="1473880"/>
            <a:ext cx="1800632" cy="1786781"/>
          </a:xfrm>
          <a:prstGeom prst="rect">
            <a:avLst/>
          </a:prstGeom>
          <a:ln>
            <a:noFill/>
          </a:ln>
          <a:effectLst>
            <a:outerShdw blurRad="292100" dist="139700" dir="2700000" algn="tl" rotWithShape="0">
              <a:srgbClr val="333333">
                <a:alpha val="65000"/>
              </a:srgbClr>
            </a:outerShdw>
          </a:effectLst>
        </p:spPr>
      </p:pic>
      <p:pic>
        <p:nvPicPr>
          <p:cNvPr id="14" name="Picture 1026" descr="D:\véro\Mes images\hygiène mains\boite pétri 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172" r="9232"/>
          <a:stretch/>
        </p:blipFill>
        <p:spPr bwMode="auto">
          <a:xfrm>
            <a:off x="5252868" y="1637167"/>
            <a:ext cx="1661534" cy="1590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hygiene_hospitaliere\EOH\DOCUMENTATION\images\Bibliothèque d'images 1\empreintes_bijoux_mains\Photo 01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63" t="50000" r="50134" b="8116"/>
          <a:stretch/>
        </p:blipFill>
        <p:spPr bwMode="auto">
          <a:xfrm>
            <a:off x="146743" y="4201244"/>
            <a:ext cx="1885406" cy="1916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3" name="Picture 5" descr="Hygiène hospitalière : nos alliances ne sont pas si lisses ...">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2868" y="4397189"/>
            <a:ext cx="1677082" cy="16552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45" name="Légende encadrée avec une bordure 1 1044"/>
          <p:cNvSpPr/>
          <p:nvPr/>
        </p:nvSpPr>
        <p:spPr>
          <a:xfrm>
            <a:off x="2307758" y="1872948"/>
            <a:ext cx="2601685" cy="947166"/>
          </a:xfrm>
          <a:prstGeom prst="accentBorderCallout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Main complète sans hygiène des </a:t>
            </a:r>
            <a:r>
              <a:rPr lang="fr-FR" dirty="0" smtClean="0"/>
              <a:t>mains </a:t>
            </a:r>
            <a:r>
              <a:rPr lang="fr-FR" dirty="0" err="1" smtClean="0"/>
              <a:t>prélable</a:t>
            </a:r>
            <a:endParaRPr lang="fr-FR" dirty="0"/>
          </a:p>
        </p:txBody>
      </p:sp>
      <p:sp>
        <p:nvSpPr>
          <p:cNvPr id="54" name="Légende encadrée avec une bordure 1 53"/>
          <p:cNvSpPr/>
          <p:nvPr/>
        </p:nvSpPr>
        <p:spPr>
          <a:xfrm>
            <a:off x="2460157" y="4714135"/>
            <a:ext cx="2601685" cy="664029"/>
          </a:xfrm>
          <a:prstGeom prst="accentBorderCallout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Téléphone</a:t>
            </a:r>
            <a:endParaRPr lang="fr-FR" dirty="0"/>
          </a:p>
        </p:txBody>
      </p:sp>
      <p:sp>
        <p:nvSpPr>
          <p:cNvPr id="55" name="Légende encadrée avec une bordure 1 54"/>
          <p:cNvSpPr/>
          <p:nvPr/>
        </p:nvSpPr>
        <p:spPr>
          <a:xfrm>
            <a:off x="7184560" y="1637167"/>
            <a:ext cx="1850583" cy="664029"/>
          </a:xfrm>
          <a:prstGeom prst="accentBorderCallout1">
            <a:avLst>
              <a:gd name="adj1" fmla="val 18750"/>
              <a:gd name="adj2" fmla="val -8333"/>
              <a:gd name="adj3" fmla="val 110861"/>
              <a:gd name="adj4" fmla="val -5186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Alliance</a:t>
            </a:r>
            <a:endParaRPr lang="fr-FR" dirty="0"/>
          </a:p>
        </p:txBody>
      </p:sp>
      <p:sp>
        <p:nvSpPr>
          <p:cNvPr id="56" name="Légende encadrée avec une bordure 1 55"/>
          <p:cNvSpPr/>
          <p:nvPr/>
        </p:nvSpPr>
        <p:spPr>
          <a:xfrm>
            <a:off x="7293415" y="4157676"/>
            <a:ext cx="1850583" cy="1208958"/>
          </a:xfrm>
          <a:prstGeom prst="accentBorderCallout1">
            <a:avLst>
              <a:gd name="adj1" fmla="val 18750"/>
              <a:gd name="adj2" fmla="val -8333"/>
              <a:gd name="adj3" fmla="val 50533"/>
              <a:gd name="adj4" fmla="val -63038"/>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Alliance lisse en microscopie électronique</a:t>
            </a:r>
            <a:endParaRPr lang="fr-FR" dirty="0"/>
          </a:p>
        </p:txBody>
      </p:sp>
      <p:sp>
        <p:nvSpPr>
          <p:cNvPr id="57" name="Légende encadrée avec une bordure 1 56"/>
          <p:cNvSpPr/>
          <p:nvPr/>
        </p:nvSpPr>
        <p:spPr>
          <a:xfrm>
            <a:off x="7293417" y="5643238"/>
            <a:ext cx="1850583" cy="375893"/>
          </a:xfrm>
          <a:prstGeom prst="accentBorderCallout1">
            <a:avLst>
              <a:gd name="adj1" fmla="val 18750"/>
              <a:gd name="adj2" fmla="val -8333"/>
              <a:gd name="adj3" fmla="val -8384"/>
              <a:gd name="adj4" fmla="val -53626"/>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002060"/>
                </a:solidFill>
              </a:rPr>
              <a:t>Bactéries </a:t>
            </a:r>
            <a:endParaRPr lang="fr-FR" dirty="0">
              <a:solidFill>
                <a:srgbClr val="002060"/>
              </a:solidFill>
            </a:endParaRPr>
          </a:p>
        </p:txBody>
      </p:sp>
      <p:sp>
        <p:nvSpPr>
          <p:cNvPr id="59" name="Titre 1"/>
          <p:cNvSpPr>
            <a:spLocks noGrp="1"/>
          </p:cNvSpPr>
          <p:nvPr>
            <p:ph type="title"/>
          </p:nvPr>
        </p:nvSpPr>
        <p:spPr>
          <a:xfrm>
            <a:off x="457200" y="669021"/>
            <a:ext cx="8512629" cy="868363"/>
          </a:xfrm>
        </p:spPr>
        <p:txBody>
          <a:bodyPr/>
          <a:lstStyle/>
          <a:p>
            <a:r>
              <a:rPr lang="fr-FR" sz="4000" dirty="0" smtClean="0"/>
              <a:t>Hygiène des mains… </a:t>
            </a:r>
            <a:r>
              <a:rPr lang="fr-FR" sz="4000" baseline="30000" dirty="0" smtClean="0">
                <a:solidFill>
                  <a:srgbClr val="00B050"/>
                </a:solidFill>
              </a:rPr>
              <a:t>[</a:t>
            </a:r>
            <a:r>
              <a:rPr lang="fr-FR" sz="4000" dirty="0" smtClean="0"/>
              <a:t>en images</a:t>
            </a:r>
            <a:r>
              <a:rPr lang="fr-FR" sz="4000" baseline="-25000" dirty="0" smtClean="0">
                <a:solidFill>
                  <a:srgbClr val="00B050"/>
                </a:solidFill>
              </a:rPr>
              <a:t>]</a:t>
            </a:r>
            <a:endParaRPr lang="fr-FR" sz="4000" baseline="-25000" dirty="0">
              <a:solidFill>
                <a:srgbClr val="00B050"/>
              </a:solidFill>
            </a:endParaRPr>
          </a:p>
        </p:txBody>
      </p:sp>
      <p:cxnSp>
        <p:nvCxnSpPr>
          <p:cNvPr id="1049" name="Connecteur droit 1048"/>
          <p:cNvCxnSpPr/>
          <p:nvPr/>
        </p:nvCxnSpPr>
        <p:spPr>
          <a:xfrm>
            <a:off x="1687286" y="3004457"/>
            <a:ext cx="772871" cy="40043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flipV="1">
            <a:off x="1322607" y="3989664"/>
            <a:ext cx="1137550" cy="91977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flipV="1">
            <a:off x="4493067" y="2485119"/>
            <a:ext cx="1137550" cy="91977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7" name="ZoneTexte 1046"/>
          <p:cNvSpPr txBox="1"/>
          <p:nvPr/>
        </p:nvSpPr>
        <p:spPr>
          <a:xfrm>
            <a:off x="2070234" y="3404889"/>
            <a:ext cx="4859716" cy="830997"/>
          </a:xfrm>
          <a:prstGeom prst="rect">
            <a:avLst/>
          </a:prstGeom>
          <a:solidFill>
            <a:schemeClr val="tx2">
              <a:lumMod val="20000"/>
              <a:lumOff val="80000"/>
            </a:schemeClr>
          </a:solidFill>
          <a:ln w="19050">
            <a:solidFill>
              <a:schemeClr val="accent1"/>
            </a:solidFill>
          </a:ln>
        </p:spPr>
        <p:txBody>
          <a:bodyPr wrap="square" rtlCol="0">
            <a:spAutoFit/>
          </a:bodyPr>
          <a:lstStyle/>
          <a:p>
            <a:pPr algn="ctr"/>
            <a:r>
              <a:rPr lang="fr-FR" sz="1600" dirty="0" smtClean="0"/>
              <a:t>1 tache = 1 Unité Formant Colonie</a:t>
            </a:r>
          </a:p>
          <a:p>
            <a:pPr algn="ctr"/>
            <a:r>
              <a:rPr lang="fr-FR" sz="1600" dirty="0" smtClean="0"/>
              <a:t>1 bactérie au départ </a:t>
            </a:r>
            <a:r>
              <a:rPr lang="fr-FR" sz="1600" dirty="0" smtClean="0">
                <a:sym typeface="Wingdings" panose="05000000000000000000" pitchFamily="2" charset="2"/>
              </a:rPr>
              <a:t> des dizaines de milliers en quelques heures</a:t>
            </a:r>
            <a:endParaRPr lang="fr-FR" sz="1600" dirty="0"/>
          </a:p>
        </p:txBody>
      </p:sp>
    </p:spTree>
    <p:extLst>
      <p:ext uri="{BB962C8B-B14F-4D97-AF65-F5344CB8AC3E}">
        <p14:creationId xmlns:p14="http://schemas.microsoft.com/office/powerpoint/2010/main" val="4234803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4" name="Connecteur droit avec flèche 1033"/>
          <p:cNvCxnSpPr>
            <a:stCxn id="24" idx="0"/>
            <a:endCxn id="12" idx="0"/>
          </p:cNvCxnSpPr>
          <p:nvPr/>
        </p:nvCxnSpPr>
        <p:spPr>
          <a:xfrm>
            <a:off x="7639017" y="4159714"/>
            <a:ext cx="8198" cy="54416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2" descr="boite pétri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70" t="20150" r="50000" b="14834"/>
          <a:stretch/>
        </p:blipFill>
        <p:spPr bwMode="auto">
          <a:xfrm>
            <a:off x="4300677" y="1653973"/>
            <a:ext cx="1161079" cy="12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669021"/>
            <a:ext cx="8512629" cy="868363"/>
          </a:xfrm>
        </p:spPr>
        <p:txBody>
          <a:bodyPr/>
          <a:lstStyle/>
          <a:p>
            <a:r>
              <a:rPr lang="fr-FR" sz="4000" dirty="0" smtClean="0"/>
              <a:t>Hygiène des mains… </a:t>
            </a:r>
            <a:r>
              <a:rPr lang="fr-FR" sz="4000" baseline="30000" dirty="0" smtClean="0">
                <a:solidFill>
                  <a:srgbClr val="00B050"/>
                </a:solidFill>
              </a:rPr>
              <a:t>[</a:t>
            </a:r>
            <a:r>
              <a:rPr lang="fr-FR" sz="4000" dirty="0" smtClean="0"/>
              <a:t>en images</a:t>
            </a:r>
            <a:r>
              <a:rPr lang="fr-FR" sz="4000" baseline="-25000" dirty="0" smtClean="0">
                <a:solidFill>
                  <a:srgbClr val="00B050"/>
                </a:solidFill>
              </a:rPr>
              <a:t>]</a:t>
            </a:r>
            <a:endParaRPr lang="fr-FR" sz="4000" baseline="-25000" dirty="0">
              <a:solidFill>
                <a:srgbClr val="00B050"/>
              </a:solidFill>
            </a:endParaRPr>
          </a:p>
        </p:txBody>
      </p:sp>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906" t="14435" r="5049" b="17523"/>
          <a:stretch/>
        </p:blipFill>
        <p:spPr bwMode="auto">
          <a:xfrm>
            <a:off x="4206235" y="4695402"/>
            <a:ext cx="1349962" cy="140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347" t="21365" r="5896" b="9617"/>
          <a:stretch/>
        </p:blipFill>
        <p:spPr bwMode="auto">
          <a:xfrm>
            <a:off x="6961555" y="4703882"/>
            <a:ext cx="1371319" cy="140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7266" y="3360349"/>
            <a:ext cx="1007900" cy="85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boite pétri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000" t="18831" r="5070" b="15909"/>
          <a:stretch/>
        </p:blipFill>
        <p:spPr bwMode="auto">
          <a:xfrm>
            <a:off x="1655137" y="4695402"/>
            <a:ext cx="1296722" cy="1412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p:cNvSpPr txBox="1"/>
          <p:nvPr/>
        </p:nvSpPr>
        <p:spPr>
          <a:xfrm>
            <a:off x="232257" y="2300770"/>
            <a:ext cx="1212191" cy="461665"/>
          </a:xfrm>
          <a:prstGeom prst="rect">
            <a:avLst/>
          </a:prstGeom>
          <a:noFill/>
        </p:spPr>
        <p:txBody>
          <a:bodyPr wrap="none" rtlCol="0">
            <a:spAutoFit/>
          </a:bodyPr>
          <a:lstStyle/>
          <a:p>
            <a:r>
              <a:rPr lang="fr-FR" sz="2400" b="1" dirty="0" smtClean="0"/>
              <a:t>AVANT</a:t>
            </a:r>
            <a:endParaRPr lang="fr-FR" sz="2400" b="1" dirty="0"/>
          </a:p>
        </p:txBody>
      </p:sp>
      <p:sp>
        <p:nvSpPr>
          <p:cNvPr id="23" name="ZoneTexte 22"/>
          <p:cNvSpPr txBox="1"/>
          <p:nvPr/>
        </p:nvSpPr>
        <p:spPr>
          <a:xfrm>
            <a:off x="142489" y="3599332"/>
            <a:ext cx="1391728" cy="461665"/>
          </a:xfrm>
          <a:prstGeom prst="rect">
            <a:avLst/>
          </a:prstGeom>
          <a:noFill/>
        </p:spPr>
        <p:txBody>
          <a:bodyPr wrap="none" rtlCol="0">
            <a:spAutoFit/>
          </a:bodyPr>
          <a:lstStyle/>
          <a:p>
            <a:r>
              <a:rPr lang="fr-FR" sz="2400" b="1" dirty="0" smtClean="0"/>
              <a:t>APRES…</a:t>
            </a:r>
            <a:endParaRPr lang="fr-FR" sz="2400" b="1" dirty="0"/>
          </a:p>
        </p:txBody>
      </p:sp>
      <p:pic>
        <p:nvPicPr>
          <p:cNvPr id="1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9522" y="3410436"/>
            <a:ext cx="707953" cy="75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24" name="Groupe 1023"/>
          <p:cNvGrpSpPr/>
          <p:nvPr/>
        </p:nvGrpSpPr>
        <p:grpSpPr>
          <a:xfrm>
            <a:off x="6772989" y="3410436"/>
            <a:ext cx="1748451" cy="750735"/>
            <a:chOff x="6745523" y="3895220"/>
            <a:chExt cx="1748451" cy="750735"/>
          </a:xfrm>
        </p:grpSpPr>
        <p:pic>
          <p:nvPicPr>
            <p:cNvPr id="1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5523" y="3895220"/>
              <a:ext cx="707953" cy="75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6455" y="3895220"/>
              <a:ext cx="887519" cy="74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ZoneTexte 21"/>
            <p:cNvSpPr txBox="1"/>
            <p:nvPr/>
          </p:nvSpPr>
          <p:spPr>
            <a:xfrm>
              <a:off x="7444391" y="4085921"/>
              <a:ext cx="324128" cy="369332"/>
            </a:xfrm>
            <a:prstGeom prst="rect">
              <a:avLst/>
            </a:prstGeom>
            <a:noFill/>
          </p:spPr>
          <p:txBody>
            <a:bodyPr wrap="none" rtlCol="0">
              <a:spAutoFit/>
            </a:bodyPr>
            <a:lstStyle/>
            <a:p>
              <a:r>
                <a:rPr lang="fr-FR" dirty="0" smtClean="0"/>
                <a:t>+</a:t>
              </a:r>
              <a:endParaRPr lang="fr-FR" dirty="0"/>
            </a:p>
          </p:txBody>
        </p:sp>
      </p:grpSp>
      <p:cxnSp>
        <p:nvCxnSpPr>
          <p:cNvPr id="29" name="Connecteur en angle 28"/>
          <p:cNvCxnSpPr>
            <a:stCxn id="17" idx="2"/>
            <a:endCxn id="16" idx="0"/>
          </p:cNvCxnSpPr>
          <p:nvPr/>
        </p:nvCxnSpPr>
        <p:spPr>
          <a:xfrm rot="5400000">
            <a:off x="3344127" y="1873345"/>
            <a:ext cx="496463" cy="2577718"/>
          </a:xfrm>
          <a:prstGeom prst="bentConnector3">
            <a:avLst>
              <a:gd name="adj1" fmla="val 3465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28" name="Connecteur en angle 1027"/>
          <p:cNvCxnSpPr>
            <a:stCxn id="17" idx="2"/>
            <a:endCxn id="22" idx="0"/>
          </p:cNvCxnSpPr>
          <p:nvPr/>
        </p:nvCxnSpPr>
        <p:spPr>
          <a:xfrm rot="16200000" flipH="1">
            <a:off x="5913987" y="1881203"/>
            <a:ext cx="687164" cy="2752704"/>
          </a:xfrm>
          <a:prstGeom prst="bentConnector3">
            <a:avLst>
              <a:gd name="adj1" fmla="val 24654"/>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30" name="Connecteur droit avec flèche 1029"/>
          <p:cNvCxnSpPr>
            <a:stCxn id="16" idx="2"/>
            <a:endCxn id="18" idx="0"/>
          </p:cNvCxnSpPr>
          <p:nvPr/>
        </p:nvCxnSpPr>
        <p:spPr>
          <a:xfrm flipH="1">
            <a:off x="2303498" y="4161171"/>
            <a:ext cx="1" cy="53423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32" name="Connecteur droit avec flèche 1031"/>
          <p:cNvCxnSpPr>
            <a:stCxn id="15" idx="2"/>
            <a:endCxn id="10" idx="0"/>
          </p:cNvCxnSpPr>
          <p:nvPr/>
        </p:nvCxnSpPr>
        <p:spPr>
          <a:xfrm>
            <a:off x="4881216" y="4211258"/>
            <a:ext cx="0" cy="48414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38" name="Connecteur droit avec flèche 1037"/>
          <p:cNvCxnSpPr>
            <a:stCxn id="17" idx="2"/>
            <a:endCxn id="15" idx="0"/>
          </p:cNvCxnSpPr>
          <p:nvPr/>
        </p:nvCxnSpPr>
        <p:spPr>
          <a:xfrm flipH="1">
            <a:off x="4881216" y="2913973"/>
            <a:ext cx="1" cy="44637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6308204" y="4159714"/>
            <a:ext cx="2661626" cy="461665"/>
          </a:xfrm>
          <a:prstGeom prst="rect">
            <a:avLst/>
          </a:prstGeom>
          <a:solidFill>
            <a:schemeClr val="bg1">
              <a:alpha val="40000"/>
            </a:schemeClr>
          </a:solidFill>
        </p:spPr>
        <p:txBody>
          <a:bodyPr wrap="square" rtlCol="0">
            <a:spAutoFit/>
          </a:bodyPr>
          <a:lstStyle/>
          <a:p>
            <a:pPr algn="ctr"/>
            <a:r>
              <a:rPr lang="fr-FR" sz="1200" dirty="0" smtClean="0"/>
              <a:t>*Mains non correctement séchées après le lavage simple</a:t>
            </a:r>
            <a:endParaRPr lang="fr-FR" sz="1200" dirty="0"/>
          </a:p>
        </p:txBody>
      </p:sp>
      <p:sp>
        <p:nvSpPr>
          <p:cNvPr id="5" name="Rectangle 4"/>
          <p:cNvSpPr/>
          <p:nvPr/>
        </p:nvSpPr>
        <p:spPr>
          <a:xfrm>
            <a:off x="6370877" y="4118126"/>
            <a:ext cx="2598952" cy="461665"/>
          </a:xfrm>
          <a:prstGeom prst="rect">
            <a:avLst/>
          </a:prstGeom>
          <a:solidFill>
            <a:schemeClr val="bg1"/>
          </a:solidFill>
        </p:spPr>
        <p:txBody>
          <a:bodyPr wrap="square">
            <a:spAutoFit/>
          </a:bodyPr>
          <a:lstStyle/>
          <a:p>
            <a:pPr algn="ctr"/>
            <a:r>
              <a:rPr lang="fr-FR" sz="1200" dirty="0"/>
              <a:t>*Mains non correctement séchées après le lavage simple</a:t>
            </a:r>
          </a:p>
        </p:txBody>
      </p:sp>
    </p:spTree>
    <p:extLst>
      <p:ext uri="{BB962C8B-B14F-4D97-AF65-F5344CB8AC3E}">
        <p14:creationId xmlns:p14="http://schemas.microsoft.com/office/powerpoint/2010/main" val="1607881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3" t="14345" r="914" b="16403"/>
          <a:stretch/>
        </p:blipFill>
        <p:spPr bwMode="auto">
          <a:xfrm>
            <a:off x="620662" y="2233993"/>
            <a:ext cx="3963436" cy="2234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419164" y="2222081"/>
            <a:ext cx="3442447" cy="2246769"/>
          </a:xfrm>
          <a:prstGeom prst="rect">
            <a:avLst/>
          </a:prstGeom>
          <a:solidFill>
            <a:schemeClr val="bg1">
              <a:lumMod val="85000"/>
            </a:schemeClr>
          </a:solidFill>
        </p:spPr>
        <p:txBody>
          <a:bodyPr wrap="square" rtlCol="0">
            <a:spAutoFit/>
          </a:bodyPr>
          <a:lstStyle/>
          <a:p>
            <a:r>
              <a:rPr lang="fr-FR" sz="2000" dirty="0" smtClean="0"/>
              <a:t>Cette vidéo permet de comprendre l’</a:t>
            </a:r>
            <a:r>
              <a:rPr lang="fr-FR" sz="2000" b="1" dirty="0" smtClean="0"/>
              <a:t>importance d’une bonne gestuelle </a:t>
            </a:r>
            <a:r>
              <a:rPr lang="fr-FR" sz="2000" dirty="0" smtClean="0"/>
              <a:t>pour la réalisation de l’hygiène des mains que ce soit par friction ou par lavage simple</a:t>
            </a:r>
            <a:endParaRPr lang="fr-FR" sz="2000" dirty="0"/>
          </a:p>
        </p:txBody>
      </p:sp>
    </p:spTree>
    <p:extLst>
      <p:ext uri="{BB962C8B-B14F-4D97-AF65-F5344CB8AC3E}">
        <p14:creationId xmlns:p14="http://schemas.microsoft.com/office/powerpoint/2010/main" val="32390136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49275"/>
            <a:ext cx="9144000" cy="868363"/>
          </a:xfrm>
        </p:spPr>
        <p:txBody>
          <a:bodyPr/>
          <a:lstStyle/>
          <a:p>
            <a:r>
              <a:rPr lang="fr-FR" dirty="0" smtClean="0"/>
              <a:t>Port de gants</a:t>
            </a:r>
            <a:endParaRPr lang="fr-FR" dirty="0"/>
          </a:p>
        </p:txBody>
      </p:sp>
      <p:sp>
        <p:nvSpPr>
          <p:cNvPr id="6" name="Espace réservé du texte 5"/>
          <p:cNvSpPr>
            <a:spLocks noGrp="1"/>
          </p:cNvSpPr>
          <p:nvPr>
            <p:ph type="body" idx="1"/>
          </p:nvPr>
        </p:nvSpPr>
        <p:spPr>
          <a:xfrm>
            <a:off x="457200" y="1637110"/>
            <a:ext cx="3996000" cy="639762"/>
          </a:xfrm>
          <a:solidFill>
            <a:srgbClr val="0070C0"/>
          </a:solidFill>
          <a:ln>
            <a:solidFill>
              <a:srgbClr val="0070C0"/>
            </a:solidFill>
          </a:ln>
        </p:spPr>
        <p:txBody>
          <a:bodyPr anchor="ctr"/>
          <a:lstStyle/>
          <a:p>
            <a:r>
              <a:rPr lang="fr-FR" dirty="0">
                <a:solidFill>
                  <a:schemeClr val="bg1"/>
                </a:solidFill>
              </a:rPr>
              <a:t>Indications</a:t>
            </a:r>
            <a:r>
              <a:rPr lang="fr-FR" dirty="0"/>
              <a:t> </a:t>
            </a:r>
          </a:p>
        </p:txBody>
      </p:sp>
      <p:sp>
        <p:nvSpPr>
          <p:cNvPr id="7" name="Espace réservé du contenu 6"/>
          <p:cNvSpPr>
            <a:spLocks noGrp="1"/>
          </p:cNvSpPr>
          <p:nvPr>
            <p:ph sz="half" idx="2"/>
          </p:nvPr>
        </p:nvSpPr>
        <p:spPr>
          <a:xfrm>
            <a:off x="457200" y="2174875"/>
            <a:ext cx="3996000" cy="3883025"/>
          </a:xfrm>
          <a:ln>
            <a:solidFill>
              <a:srgbClr val="0070C0"/>
            </a:solidFill>
          </a:ln>
        </p:spPr>
        <p:txBody>
          <a:bodyPr/>
          <a:lstStyle/>
          <a:p>
            <a:pPr>
              <a:buFont typeface="Wingdings" panose="05000000000000000000" pitchFamily="2" charset="2"/>
              <a:buChar char="ü"/>
            </a:pPr>
            <a:endParaRPr lang="fr-FR" sz="1400" dirty="0" smtClean="0"/>
          </a:p>
          <a:p>
            <a:pPr>
              <a:buFont typeface="Wingdings" panose="05000000000000000000" pitchFamily="2" charset="2"/>
              <a:buChar char="ü"/>
            </a:pPr>
            <a:r>
              <a:rPr lang="fr-FR" sz="1400" dirty="0" smtClean="0"/>
              <a:t>En </a:t>
            </a:r>
            <a:r>
              <a:rPr lang="fr-FR" sz="1400" dirty="0"/>
              <a:t>cas de risque de  contact avec du sang ou tout autre produit biologique, de contact avec une muqueuse ou de la peau </a:t>
            </a:r>
            <a:r>
              <a:rPr lang="fr-FR" sz="1400" dirty="0" smtClean="0"/>
              <a:t>lésée</a:t>
            </a:r>
            <a:r>
              <a:rPr lang="fr-FR" sz="1400" b="1" dirty="0" smtClean="0"/>
              <a:t>* </a:t>
            </a:r>
          </a:p>
          <a:p>
            <a:pPr marL="0" indent="0">
              <a:buNone/>
            </a:pPr>
            <a:r>
              <a:rPr lang="fr-FR" sz="1400" i="1" dirty="0" smtClean="0">
                <a:solidFill>
                  <a:srgbClr val="00B050"/>
                </a:solidFill>
              </a:rPr>
              <a:t>Ex : toilette, changes, manipulation linge sale, pansements, injection etc.</a:t>
            </a:r>
            <a:endParaRPr lang="fr-FR" sz="1400" i="1" dirty="0">
              <a:solidFill>
                <a:srgbClr val="00B050"/>
              </a:solidFill>
            </a:endParaRPr>
          </a:p>
          <a:p>
            <a:pPr marL="0" indent="0" algn="ctr">
              <a:buNone/>
            </a:pPr>
            <a:r>
              <a:rPr lang="fr-FR" sz="1400" b="1" dirty="0"/>
              <a:t>OU</a:t>
            </a:r>
          </a:p>
          <a:p>
            <a:pPr>
              <a:buFont typeface="Wingdings" panose="05000000000000000000" pitchFamily="2" charset="2"/>
              <a:buChar char="ü"/>
            </a:pPr>
            <a:r>
              <a:rPr lang="fr-FR" sz="1400" dirty="0"/>
              <a:t>Lors des soins si les mains du soignant comportent des lésions </a:t>
            </a:r>
            <a:r>
              <a:rPr lang="fr-FR" sz="1400" dirty="0" smtClean="0"/>
              <a:t>cutanées</a:t>
            </a:r>
            <a:r>
              <a:rPr lang="fr-FR" sz="1400" b="1" dirty="0" smtClean="0"/>
              <a:t>*</a:t>
            </a:r>
          </a:p>
          <a:p>
            <a:pPr marL="0" indent="0" algn="ctr">
              <a:buNone/>
            </a:pPr>
            <a:r>
              <a:rPr lang="fr-FR" sz="1400" b="1" dirty="0"/>
              <a:t>Ou </a:t>
            </a:r>
          </a:p>
          <a:p>
            <a:pPr>
              <a:buFont typeface="Wingdings" panose="05000000000000000000" pitchFamily="2" charset="2"/>
              <a:buChar char="ü"/>
            </a:pPr>
            <a:r>
              <a:rPr lang="fr-FR" sz="1400" dirty="0" smtClean="0"/>
              <a:t>Manipulation de produits chimiques</a:t>
            </a:r>
            <a:r>
              <a:rPr lang="fr-FR" sz="1400" b="1" dirty="0" smtClean="0"/>
              <a:t>**</a:t>
            </a:r>
          </a:p>
          <a:p>
            <a:pPr marL="0" indent="0">
              <a:buNone/>
            </a:pPr>
            <a:r>
              <a:rPr lang="fr-FR" sz="1400" i="1" dirty="0" smtClean="0">
                <a:solidFill>
                  <a:srgbClr val="00B050"/>
                </a:solidFill>
              </a:rPr>
              <a:t>Ex : entretien des locaux</a:t>
            </a:r>
            <a:endParaRPr lang="fr-FR" sz="1400" i="1" dirty="0">
              <a:solidFill>
                <a:srgbClr val="00B050"/>
              </a:solidFill>
            </a:endParaRPr>
          </a:p>
        </p:txBody>
      </p:sp>
      <p:sp>
        <p:nvSpPr>
          <p:cNvPr id="8" name="Espace réservé du texte 7"/>
          <p:cNvSpPr>
            <a:spLocks noGrp="1"/>
          </p:cNvSpPr>
          <p:nvPr>
            <p:ph type="body" sz="quarter" idx="3"/>
          </p:nvPr>
        </p:nvSpPr>
        <p:spPr>
          <a:xfrm>
            <a:off x="4655271" y="1637110"/>
            <a:ext cx="3996000" cy="639762"/>
          </a:xfrm>
          <a:solidFill>
            <a:srgbClr val="00B050"/>
          </a:solidFill>
          <a:ln>
            <a:solidFill>
              <a:srgbClr val="00B050"/>
            </a:solidFill>
          </a:ln>
        </p:spPr>
        <p:txBody>
          <a:bodyPr anchor="ctr"/>
          <a:lstStyle/>
          <a:p>
            <a:r>
              <a:rPr lang="fr-FR" dirty="0">
                <a:solidFill>
                  <a:schemeClr val="bg1"/>
                </a:solidFill>
              </a:rPr>
              <a:t>Bonnes</a:t>
            </a:r>
            <a:r>
              <a:rPr lang="fr-FR" dirty="0"/>
              <a:t> </a:t>
            </a:r>
            <a:r>
              <a:rPr lang="fr-FR" dirty="0">
                <a:solidFill>
                  <a:schemeClr val="bg1"/>
                </a:solidFill>
              </a:rPr>
              <a:t>pratiques</a:t>
            </a:r>
          </a:p>
        </p:txBody>
      </p:sp>
      <p:sp>
        <p:nvSpPr>
          <p:cNvPr id="9" name="Rectangle 8"/>
          <p:cNvSpPr/>
          <p:nvPr/>
        </p:nvSpPr>
        <p:spPr>
          <a:xfrm>
            <a:off x="4655271" y="2275609"/>
            <a:ext cx="3996000" cy="3782291"/>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4655271" y="2275609"/>
            <a:ext cx="3996000" cy="3570208"/>
          </a:xfrm>
          <a:prstGeom prst="rect">
            <a:avLst/>
          </a:prstGeom>
        </p:spPr>
        <p:txBody>
          <a:bodyPr wrap="square">
            <a:spAutoFit/>
          </a:bodyPr>
          <a:lstStyle/>
          <a:p>
            <a:pPr marL="285750" lvl="0" indent="-285750">
              <a:buFont typeface="Wingdings" panose="05000000000000000000" pitchFamily="2" charset="2"/>
              <a:buChar char="ü"/>
            </a:pPr>
            <a:r>
              <a:rPr lang="fr-FR" sz="1600" dirty="0"/>
              <a:t>Hygiène des mains </a:t>
            </a:r>
            <a:r>
              <a:rPr lang="fr-FR" sz="1600" dirty="0" smtClean="0"/>
              <a:t>AVANT </a:t>
            </a:r>
            <a:r>
              <a:rPr lang="fr-FR" sz="1600" dirty="0"/>
              <a:t>+ </a:t>
            </a:r>
            <a:r>
              <a:rPr lang="fr-FR" sz="1600" dirty="0" smtClean="0"/>
              <a:t>APRES</a:t>
            </a:r>
          </a:p>
          <a:p>
            <a:pPr lvl="0"/>
            <a:endParaRPr lang="fr-FR" sz="1600" dirty="0" smtClean="0"/>
          </a:p>
          <a:p>
            <a:pPr marL="285750" lvl="0" indent="-285750">
              <a:buFont typeface="Wingdings" panose="05000000000000000000" pitchFamily="2" charset="2"/>
              <a:buChar char="ü"/>
            </a:pPr>
            <a:r>
              <a:rPr lang="fr-FR" sz="1600" dirty="0" smtClean="0"/>
              <a:t>Retirer les gants dès qu’ils ne sont plus nécessaires</a:t>
            </a:r>
          </a:p>
          <a:p>
            <a:pPr marL="285750" lvl="0" indent="-285750">
              <a:buFont typeface="Wingdings" panose="05000000000000000000" pitchFamily="2" charset="2"/>
              <a:buChar char="ü"/>
            </a:pPr>
            <a:endParaRPr lang="fr-FR" sz="1600" dirty="0" smtClean="0"/>
          </a:p>
          <a:p>
            <a:pPr marL="285750" lvl="0" indent="-285750">
              <a:buFont typeface="Wingdings" panose="05000000000000000000" pitchFamily="2" charset="2"/>
              <a:buChar char="ü"/>
            </a:pPr>
            <a:endParaRPr lang="fr-FR" sz="1600" dirty="0"/>
          </a:p>
          <a:p>
            <a:pPr marL="285750" lvl="0" indent="-285750">
              <a:buFont typeface="Wingdings" panose="05000000000000000000" pitchFamily="2" charset="2"/>
              <a:buChar char="ü"/>
            </a:pPr>
            <a:endParaRPr lang="fr-FR" sz="1600" dirty="0" smtClean="0"/>
          </a:p>
          <a:p>
            <a:pPr marL="285750" lvl="0" indent="-285750">
              <a:buFont typeface="Wingdings" panose="05000000000000000000" pitchFamily="2" charset="2"/>
              <a:buChar char="ü"/>
            </a:pPr>
            <a:endParaRPr lang="fr-FR" sz="1600" dirty="0"/>
          </a:p>
          <a:p>
            <a:pPr marL="285750" lvl="0" indent="-285750">
              <a:buFont typeface="Wingdings" panose="05000000000000000000" pitchFamily="2" charset="2"/>
              <a:buChar char="ü"/>
            </a:pPr>
            <a:endParaRPr lang="fr-FR" sz="1600" dirty="0" smtClean="0"/>
          </a:p>
          <a:p>
            <a:pPr marL="285750" lvl="0" indent="-285750">
              <a:buFont typeface="Wingdings" panose="05000000000000000000" pitchFamily="2" charset="2"/>
              <a:buChar char="ü"/>
            </a:pPr>
            <a:endParaRPr lang="fr-FR" sz="1600" dirty="0"/>
          </a:p>
          <a:p>
            <a:pPr marL="285750" lvl="0" indent="-285750">
              <a:buFont typeface="Wingdings" panose="05000000000000000000" pitchFamily="2" charset="2"/>
              <a:buChar char="ü"/>
            </a:pPr>
            <a:endParaRPr lang="fr-FR" sz="1600" dirty="0" smtClean="0"/>
          </a:p>
          <a:p>
            <a:pPr marL="285750" lvl="0" indent="-285750">
              <a:buFont typeface="Wingdings" panose="05000000000000000000" pitchFamily="2" charset="2"/>
              <a:buChar char="ü"/>
            </a:pPr>
            <a:r>
              <a:rPr lang="fr-FR" sz="1600" dirty="0" smtClean="0"/>
              <a:t>Élimination dans les déchets d’activité de soins</a:t>
            </a:r>
          </a:p>
          <a:p>
            <a:pPr lvl="0"/>
            <a:endParaRPr lang="fr-FR" dirty="0" smtClean="0"/>
          </a:p>
        </p:txBody>
      </p:sp>
      <p:pic>
        <p:nvPicPr>
          <p:cNvPr id="1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3" t="63295" r="7047" b="4634"/>
          <a:stretch/>
        </p:blipFill>
        <p:spPr bwMode="auto">
          <a:xfrm>
            <a:off x="4781607" y="3345802"/>
            <a:ext cx="3651441" cy="1641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2721377" y="5555894"/>
            <a:ext cx="1691489" cy="461665"/>
          </a:xfrm>
          <a:prstGeom prst="rect">
            <a:avLst/>
          </a:prstGeom>
          <a:solidFill>
            <a:schemeClr val="bg1"/>
          </a:solidFill>
        </p:spPr>
        <p:txBody>
          <a:bodyPr wrap="none" rtlCol="0">
            <a:spAutoFit/>
          </a:bodyPr>
          <a:lstStyle/>
          <a:p>
            <a:r>
              <a:rPr lang="fr-FR" sz="1200" b="1" dirty="0" smtClean="0"/>
              <a:t>* gants de soin</a:t>
            </a:r>
          </a:p>
          <a:p>
            <a:r>
              <a:rPr lang="fr-FR" sz="1200" b="1" dirty="0" smtClean="0"/>
              <a:t>** gants de ménage</a:t>
            </a:r>
            <a:endParaRPr lang="fr-FR" sz="1200" b="1" dirty="0"/>
          </a:p>
        </p:txBody>
      </p:sp>
      <p:sp>
        <p:nvSpPr>
          <p:cNvPr id="5" name="ZoneTexte 4"/>
          <p:cNvSpPr txBox="1"/>
          <p:nvPr/>
        </p:nvSpPr>
        <p:spPr>
          <a:xfrm rot="20773328">
            <a:off x="898557" y="3466825"/>
            <a:ext cx="7513428" cy="1123712"/>
          </a:xfrm>
          <a:prstGeom prst="roundRect">
            <a:avLst/>
          </a:prstGeom>
          <a:noFill/>
          <a:ln w="60325" cmpd="thickThin">
            <a:solidFill>
              <a:srgbClr val="FF0000"/>
            </a:solidFill>
          </a:ln>
        </p:spPr>
        <p:txBody>
          <a:bodyPr wrap="none" rtlCol="0">
            <a:spAutoFit/>
          </a:bodyPr>
          <a:lstStyle/>
          <a:p>
            <a:r>
              <a:rPr lang="fr-FR" sz="6000" b="1" dirty="0" smtClean="0">
                <a:solidFill>
                  <a:srgbClr val="FF0000"/>
                </a:solidFill>
                <a:latin typeface="Stencil" panose="040409050D0802020404" pitchFamily="82" charset="0"/>
              </a:rPr>
              <a:t>Non systématique</a:t>
            </a:r>
            <a:endParaRPr lang="fr-FR" sz="6000" b="1" dirty="0">
              <a:solidFill>
                <a:srgbClr val="FF0000"/>
              </a:solidFill>
              <a:latin typeface="Stencil" panose="040409050D0802020404" pitchFamily="82" charset="0"/>
            </a:endParaRPr>
          </a:p>
        </p:txBody>
      </p:sp>
    </p:spTree>
    <p:extLst>
      <p:ext uri="{BB962C8B-B14F-4D97-AF65-F5344CB8AC3E}">
        <p14:creationId xmlns:p14="http://schemas.microsoft.com/office/powerpoint/2010/main" val="338929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165" b="15275"/>
          <a:stretch/>
        </p:blipFill>
        <p:spPr bwMode="auto">
          <a:xfrm>
            <a:off x="567275" y="1872582"/>
            <a:ext cx="4482203" cy="2494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5419164" y="1872582"/>
            <a:ext cx="3442447" cy="3170099"/>
          </a:xfrm>
          <a:prstGeom prst="rect">
            <a:avLst/>
          </a:prstGeom>
          <a:solidFill>
            <a:schemeClr val="bg1">
              <a:lumMod val="85000"/>
            </a:schemeClr>
          </a:solidFill>
        </p:spPr>
        <p:txBody>
          <a:bodyPr wrap="square" rtlCol="0">
            <a:spAutoFit/>
          </a:bodyPr>
          <a:lstStyle/>
          <a:p>
            <a:r>
              <a:rPr lang="fr-FR" sz="2000" dirty="0" smtClean="0"/>
              <a:t>Cette vidéo permet d’identifier le </a:t>
            </a:r>
            <a:r>
              <a:rPr lang="fr-FR" sz="2000" b="1" dirty="0" smtClean="0"/>
              <a:t>risque de contamination </a:t>
            </a:r>
            <a:r>
              <a:rPr lang="fr-FR" sz="2000" dirty="0" smtClean="0"/>
              <a:t>(environnement, résident et auto-contamination) due à un </a:t>
            </a:r>
            <a:r>
              <a:rPr lang="fr-FR" sz="2000" b="1" dirty="0" smtClean="0"/>
              <a:t>port continu </a:t>
            </a:r>
            <a:r>
              <a:rPr lang="fr-FR" sz="2000" dirty="0" smtClean="0"/>
              <a:t>des gants mais aussi au risque de contamination au moment du </a:t>
            </a:r>
            <a:r>
              <a:rPr lang="fr-FR" sz="2000" b="1" dirty="0" smtClean="0"/>
              <a:t>retrait des gants</a:t>
            </a:r>
            <a:r>
              <a:rPr lang="fr-FR" sz="2000" dirty="0" smtClean="0"/>
              <a:t>.</a:t>
            </a:r>
            <a:endParaRPr lang="fr-FR" sz="2000" dirty="0"/>
          </a:p>
        </p:txBody>
      </p:sp>
    </p:spTree>
    <p:extLst>
      <p:ext uri="{BB962C8B-B14F-4D97-AF65-F5344CB8AC3E}">
        <p14:creationId xmlns:p14="http://schemas.microsoft.com/office/powerpoint/2010/main" val="27794756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Port de gants</a:t>
            </a:r>
            <a:endParaRPr lang="fr-FR" dirty="0"/>
          </a:p>
        </p:txBody>
      </p:sp>
      <p:pic>
        <p:nvPicPr>
          <p:cNvPr id="3" name="Image 2"/>
          <p:cNvPicPr/>
          <p:nvPr/>
        </p:nvPicPr>
        <p:blipFill rotWithShape="1">
          <a:blip r:embed="rId3" cstate="print">
            <a:extLst>
              <a:ext uri="{28A0092B-C50C-407E-A947-70E740481C1C}">
                <a14:useLocalDpi xmlns:a14="http://schemas.microsoft.com/office/drawing/2010/main" val="0"/>
              </a:ext>
            </a:extLst>
          </a:blip>
          <a:srcRect r="50000" b="49944"/>
          <a:stretch/>
        </p:blipFill>
        <p:spPr bwMode="auto">
          <a:xfrm>
            <a:off x="2109120" y="1434354"/>
            <a:ext cx="4875569" cy="2231428"/>
          </a:xfrm>
          <a:prstGeom prst="rect">
            <a:avLst/>
          </a:prstGeom>
          <a:noFill/>
        </p:spPr>
      </p:pic>
      <p:pic>
        <p:nvPicPr>
          <p:cNvPr id="4" name="Image 3"/>
          <p:cNvPicPr/>
          <p:nvPr/>
        </p:nvPicPr>
        <p:blipFill rotWithShape="1">
          <a:blip r:embed="rId3" cstate="print">
            <a:extLst>
              <a:ext uri="{28A0092B-C50C-407E-A947-70E740481C1C}">
                <a14:useLocalDpi xmlns:a14="http://schemas.microsoft.com/office/drawing/2010/main" val="0"/>
              </a:ext>
            </a:extLst>
          </a:blip>
          <a:srcRect l="50000" b="49944"/>
          <a:stretch/>
        </p:blipFill>
        <p:spPr bwMode="auto">
          <a:xfrm>
            <a:off x="2186239" y="3026802"/>
            <a:ext cx="5690816" cy="2977391"/>
          </a:xfrm>
          <a:prstGeom prst="rect">
            <a:avLst/>
          </a:prstGeom>
          <a:noFill/>
        </p:spPr>
      </p:pic>
      <p:pic>
        <p:nvPicPr>
          <p:cNvPr id="5" name="Image 4">
            <a:hlinkClick r:id="rId4" action="ppaction://hlinksldjump"/>
          </p:cNvPr>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Lst>
          </a:blip>
          <a:stretch>
            <a:fillRect/>
          </a:stretch>
        </p:blipFill>
        <p:spPr>
          <a:xfrm>
            <a:off x="151470" y="1434354"/>
            <a:ext cx="1957650" cy="1592448"/>
          </a:xfrm>
          <a:prstGeom prst="rect">
            <a:avLst/>
          </a:prstGeom>
        </p:spPr>
      </p:pic>
    </p:spTree>
    <p:extLst>
      <p:ext uri="{BB962C8B-B14F-4D97-AF65-F5344CB8AC3E}">
        <p14:creationId xmlns:p14="http://schemas.microsoft.com/office/powerpoint/2010/main" val="9168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Retrait de gants</a:t>
            </a:r>
            <a:endParaRPr lang="fr-FR"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3551" r="52055"/>
          <a:stretch/>
        </p:blipFill>
        <p:spPr bwMode="auto">
          <a:xfrm>
            <a:off x="330488" y="2405842"/>
            <a:ext cx="6277293" cy="31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Un outil d'étude du SARS-CoV-2 en développement dans l'unité ...">
            <a:hlinkClick r:id="rId4"/>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86548" y="4001204"/>
            <a:ext cx="189473" cy="1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Un outil d'étude du SARS-CoV-2 en développement dans l'unité ...">
            <a:hlinkClick r:id="rId4"/>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86548" y="3376973"/>
            <a:ext cx="113684" cy="10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Un outil d'étude du SARS-CoV-2 en développement dans l'unité ...">
            <a:hlinkClick r:id="rId4"/>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63303" y="4117010"/>
            <a:ext cx="113684" cy="10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Un outil d'étude du SARS-CoV-2 en développement dans l'unité ...">
            <a:hlinkClick r:id="rId4"/>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88934" y="3340973"/>
            <a:ext cx="189473" cy="1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Un outil d'étude du SARS-CoV-2 en développement dans l'unité ...">
            <a:hlinkClick r:id="rId4"/>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03325" y="3322973"/>
            <a:ext cx="113684" cy="10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Un outil d'étude du SARS-CoV-2 en développement dans l'unité ...">
            <a:hlinkClick r:id="rId4"/>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765689" y="3456779"/>
            <a:ext cx="113684" cy="10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Un outil d'étude du SARS-CoV-2 en développement dans l'unité ...">
            <a:hlinkClick r:id="rId4"/>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587929" y="3442322"/>
            <a:ext cx="113684" cy="10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Légende encadrée avec une bordure 1 10"/>
          <p:cNvSpPr/>
          <p:nvPr/>
        </p:nvSpPr>
        <p:spPr>
          <a:xfrm>
            <a:off x="6510969" y="2192356"/>
            <a:ext cx="2335576" cy="876144"/>
          </a:xfrm>
          <a:prstGeom prst="accentBorderCallout1">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Risque de contamination des mains lors du retrait</a:t>
            </a:r>
            <a:endParaRPr lang="fr-FR" dirty="0"/>
          </a:p>
        </p:txBody>
      </p:sp>
      <p:pic>
        <p:nvPicPr>
          <p:cNvPr id="13" name="Image 12">
            <a:hlinkClick r:id="rId7" action="ppaction://hlinksldjump"/>
          </p:cNvPr>
          <p:cNvPicPr/>
          <p:nvPr/>
        </p:nvPicPr>
        <p:blipFill>
          <a:blip r:embed="rId8">
            <a:extLst>
              <a:ext uri="{BEBA8EAE-BF5A-486C-A8C5-ECC9F3942E4B}">
                <a14:imgProps xmlns:a14="http://schemas.microsoft.com/office/drawing/2010/main">
                  <a14:imgLayer r:embed="rId9">
                    <a14:imgEffect>
                      <a14:colorTemperature colorTemp="5300"/>
                    </a14:imgEffect>
                  </a14:imgLayer>
                </a14:imgProps>
              </a:ext>
            </a:extLst>
          </a:blip>
          <a:stretch>
            <a:fillRect/>
          </a:stretch>
        </p:blipFill>
        <p:spPr>
          <a:xfrm>
            <a:off x="6772607" y="3836330"/>
            <a:ext cx="1812300" cy="1583969"/>
          </a:xfrm>
          <a:prstGeom prst="rect">
            <a:avLst/>
          </a:prstGeom>
        </p:spPr>
      </p:pic>
      <p:sp>
        <p:nvSpPr>
          <p:cNvPr id="14" name="Flèche vers le bas 13"/>
          <p:cNvSpPr/>
          <p:nvPr/>
        </p:nvSpPr>
        <p:spPr>
          <a:xfrm>
            <a:off x="7502487" y="3194893"/>
            <a:ext cx="396607" cy="6414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833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Port de </a:t>
            </a:r>
            <a:r>
              <a:rPr lang="fr-FR" dirty="0" smtClean="0"/>
              <a:t>masque chirurgical</a:t>
            </a:r>
            <a:endParaRPr lang="fr-FR" dirty="0"/>
          </a:p>
        </p:txBody>
      </p:sp>
      <p:sp>
        <p:nvSpPr>
          <p:cNvPr id="5" name="Espace réservé du texte 4"/>
          <p:cNvSpPr>
            <a:spLocks noGrp="1"/>
          </p:cNvSpPr>
          <p:nvPr>
            <p:ph type="body" idx="1"/>
          </p:nvPr>
        </p:nvSpPr>
        <p:spPr>
          <a:xfrm>
            <a:off x="98384" y="1366944"/>
            <a:ext cx="3996000" cy="639762"/>
          </a:xfrm>
          <a:solidFill>
            <a:srgbClr val="0070C0"/>
          </a:solidFill>
          <a:ln>
            <a:solidFill>
              <a:srgbClr val="0070C0"/>
            </a:solidFill>
          </a:ln>
        </p:spPr>
        <p:txBody>
          <a:bodyPr anchor="ctr"/>
          <a:lstStyle/>
          <a:p>
            <a:r>
              <a:rPr lang="fr-FR" dirty="0">
                <a:solidFill>
                  <a:schemeClr val="bg1"/>
                </a:solidFill>
              </a:rPr>
              <a:t>Indications </a:t>
            </a:r>
          </a:p>
        </p:txBody>
      </p:sp>
      <p:sp>
        <p:nvSpPr>
          <p:cNvPr id="3" name="Espace réservé du contenu 2"/>
          <p:cNvSpPr>
            <a:spLocks noGrp="1"/>
          </p:cNvSpPr>
          <p:nvPr>
            <p:ph sz="half" idx="2"/>
          </p:nvPr>
        </p:nvSpPr>
        <p:spPr>
          <a:xfrm>
            <a:off x="98384" y="2008619"/>
            <a:ext cx="3996000" cy="4269822"/>
          </a:xfrm>
          <a:solidFill>
            <a:schemeClr val="bg1"/>
          </a:solidFill>
          <a:ln>
            <a:solidFill>
              <a:srgbClr val="0070C0"/>
            </a:solidFill>
          </a:ln>
        </p:spPr>
        <p:txBody>
          <a:bodyPr/>
          <a:lstStyle/>
          <a:p>
            <a:pPr marL="0" indent="0" algn="ctr">
              <a:buNone/>
            </a:pPr>
            <a:r>
              <a:rPr lang="fr-FR" sz="2000" b="1" dirty="0" smtClean="0">
                <a:solidFill>
                  <a:srgbClr val="00B050"/>
                </a:solidFill>
              </a:rPr>
              <a:t>Protection contre les « grosses » particules ( &gt;5µm) </a:t>
            </a:r>
          </a:p>
          <a:p>
            <a:pPr>
              <a:buFont typeface="Wingdings" panose="05000000000000000000" pitchFamily="2" charset="2"/>
              <a:buChar char="ü"/>
            </a:pPr>
            <a:r>
              <a:rPr lang="fr-FR" sz="1700" dirty="0" smtClean="0"/>
              <a:t>En </a:t>
            </a:r>
            <a:r>
              <a:rPr lang="fr-FR" sz="1700" dirty="0"/>
              <a:t>cas de toux</a:t>
            </a:r>
          </a:p>
          <a:p>
            <a:pPr lvl="0">
              <a:spcAft>
                <a:spcPts val="600"/>
              </a:spcAft>
              <a:buFont typeface="Wingdings" panose="05000000000000000000" pitchFamily="2" charset="2"/>
              <a:buChar char="ü"/>
            </a:pPr>
            <a:r>
              <a:rPr lang="fr-FR" sz="1700" dirty="0"/>
              <a:t>Si risque </a:t>
            </a:r>
            <a:r>
              <a:rPr lang="fr-FR" sz="1700" dirty="0" smtClean="0"/>
              <a:t>d’exposition à la </a:t>
            </a:r>
            <a:r>
              <a:rPr lang="fr-FR" sz="1700" dirty="0"/>
              <a:t>projection de liquide biologique</a:t>
            </a:r>
          </a:p>
          <a:p>
            <a:pPr lvl="0">
              <a:buFont typeface="Wingdings" panose="05000000000000000000" pitchFamily="2" charset="2"/>
              <a:buChar char="ü"/>
            </a:pPr>
            <a:r>
              <a:rPr lang="fr-FR" sz="1700" u="sng" dirty="0" smtClean="0"/>
              <a:t>Résident</a:t>
            </a:r>
            <a:r>
              <a:rPr lang="fr-FR" sz="1700" dirty="0" smtClean="0"/>
              <a:t> suspecté/avéré COVID</a:t>
            </a:r>
          </a:p>
          <a:p>
            <a:pPr lvl="0">
              <a:buFont typeface="Wingdings" panose="05000000000000000000" pitchFamily="2" charset="2"/>
              <a:buChar char="ü"/>
            </a:pPr>
            <a:r>
              <a:rPr lang="fr-FR" sz="1700" u="sng" dirty="0" smtClean="0">
                <a:solidFill>
                  <a:srgbClr val="FF0000"/>
                </a:solidFill>
              </a:rPr>
              <a:t>Professionnel</a:t>
            </a:r>
            <a:r>
              <a:rPr lang="fr-FR" sz="1700" dirty="0" smtClean="0">
                <a:solidFill>
                  <a:srgbClr val="FF0000"/>
                </a:solidFill>
              </a:rPr>
              <a:t> systématiquement en période COVID</a:t>
            </a:r>
            <a:endParaRPr lang="fr-FR" sz="1700" dirty="0">
              <a:solidFill>
                <a:srgbClr val="FF0000"/>
              </a:solidFill>
            </a:endParaRPr>
          </a:p>
        </p:txBody>
      </p:sp>
      <p:sp>
        <p:nvSpPr>
          <p:cNvPr id="6" name="Espace réservé du texte 5"/>
          <p:cNvSpPr>
            <a:spLocks noGrp="1"/>
          </p:cNvSpPr>
          <p:nvPr>
            <p:ph type="body" sz="quarter" idx="3"/>
          </p:nvPr>
        </p:nvSpPr>
        <p:spPr>
          <a:xfrm>
            <a:off x="4174068" y="1366944"/>
            <a:ext cx="4900482" cy="639762"/>
          </a:xfrm>
          <a:solidFill>
            <a:srgbClr val="00B050"/>
          </a:solidFill>
          <a:ln>
            <a:solidFill>
              <a:srgbClr val="00B050"/>
            </a:solidFill>
          </a:ln>
        </p:spPr>
        <p:txBody>
          <a:bodyPr anchor="ctr"/>
          <a:lstStyle/>
          <a:p>
            <a:r>
              <a:rPr lang="fr-FR" dirty="0">
                <a:solidFill>
                  <a:schemeClr val="bg1"/>
                </a:solidFill>
              </a:rPr>
              <a:t>Bonnes pratiques</a:t>
            </a:r>
          </a:p>
        </p:txBody>
      </p:sp>
      <p:sp>
        <p:nvSpPr>
          <p:cNvPr id="7" name="Espace réservé du contenu 6"/>
          <p:cNvSpPr>
            <a:spLocks noGrp="1"/>
          </p:cNvSpPr>
          <p:nvPr>
            <p:ph sz="quarter" idx="4"/>
          </p:nvPr>
        </p:nvSpPr>
        <p:spPr>
          <a:xfrm>
            <a:off x="4174068" y="1973404"/>
            <a:ext cx="4900482" cy="4305037"/>
          </a:xfrm>
          <a:solidFill>
            <a:schemeClr val="bg1"/>
          </a:solidFill>
          <a:ln>
            <a:solidFill>
              <a:srgbClr val="00B050"/>
            </a:solidFill>
          </a:ln>
        </p:spPr>
        <p:txBody>
          <a:bodyPr/>
          <a:lstStyle/>
          <a:p>
            <a:pPr lvl="0">
              <a:buFont typeface="Wingdings" panose="05000000000000000000" pitchFamily="2" charset="2"/>
              <a:buChar char="ü"/>
            </a:pPr>
            <a:r>
              <a:rPr lang="fr-FR" sz="1600" dirty="0" smtClean="0"/>
              <a:t>Norme EN 14 683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179" y="666172"/>
            <a:ext cx="735919" cy="581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247518" y="4838568"/>
            <a:ext cx="3757849" cy="1477328"/>
          </a:xfrm>
          <a:prstGeom prst="rect">
            <a:avLst/>
          </a:prstGeom>
          <a:solidFill>
            <a:srgbClr val="0070C0">
              <a:alpha val="47059"/>
            </a:srgbClr>
          </a:solidFill>
        </p:spPr>
        <p:txBody>
          <a:bodyPr wrap="square" rtlCol="0">
            <a:spAutoFit/>
          </a:bodyPr>
          <a:lstStyle/>
          <a:p>
            <a:pPr algn="ctr"/>
            <a:r>
              <a:rPr lang="fr-FR" b="1" dirty="0"/>
              <a:t>+</a:t>
            </a:r>
            <a:r>
              <a:rPr lang="fr-FR" dirty="0"/>
              <a:t> </a:t>
            </a:r>
            <a:endParaRPr lang="fr-FR" dirty="0" smtClean="0"/>
          </a:p>
          <a:p>
            <a:pPr algn="ctr"/>
            <a:r>
              <a:rPr lang="fr-FR" dirty="0" smtClean="0"/>
              <a:t>Protection oculaire si risque d’exposition à des </a:t>
            </a:r>
          </a:p>
          <a:p>
            <a:pPr algn="ctr"/>
            <a:r>
              <a:rPr lang="fr-FR" dirty="0" smtClean="0"/>
              <a:t>projections</a:t>
            </a:r>
          </a:p>
          <a:p>
            <a:pPr algn="ctr"/>
            <a:endParaRPr lang="fr-FR"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19609">
            <a:off x="2823628" y="5550808"/>
            <a:ext cx="1060611" cy="523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10"/>
          <p:cNvPicPr>
            <a:picLocks noChangeAspect="1"/>
          </p:cNvPicPr>
          <p:nvPr/>
        </p:nvPicPr>
        <p:blipFill rotWithShape="1">
          <a:blip r:embed="rId5"/>
          <a:srcRect l="68822" t="38098" r="12951" b="12120"/>
          <a:stretch/>
        </p:blipFill>
        <p:spPr>
          <a:xfrm>
            <a:off x="4208793" y="2371135"/>
            <a:ext cx="4831032" cy="3907306"/>
          </a:xfrm>
          <a:prstGeom prst="rect">
            <a:avLst/>
          </a:prstGeom>
        </p:spPr>
      </p:pic>
      <p:grpSp>
        <p:nvGrpSpPr>
          <p:cNvPr id="4" name="Groupe 3"/>
          <p:cNvGrpSpPr/>
          <p:nvPr/>
        </p:nvGrpSpPr>
        <p:grpSpPr>
          <a:xfrm>
            <a:off x="5185788" y="5786997"/>
            <a:ext cx="3069577" cy="1015663"/>
            <a:chOff x="4455709" y="5838191"/>
            <a:chExt cx="2324820" cy="1015663"/>
          </a:xfrm>
        </p:grpSpPr>
        <p:sp>
          <p:nvSpPr>
            <p:cNvPr id="10" name="Rectangle 9"/>
            <p:cNvSpPr/>
            <p:nvPr/>
          </p:nvSpPr>
          <p:spPr>
            <a:xfrm>
              <a:off x="4455709" y="5838191"/>
              <a:ext cx="2080993" cy="1015663"/>
            </a:xfrm>
            <a:prstGeom prst="rect">
              <a:avLst/>
            </a:prstGeom>
            <a:solidFill>
              <a:srgbClr val="FFC000"/>
            </a:solidFill>
          </p:spPr>
          <p:txBody>
            <a:bodyPr wrap="square">
              <a:spAutoFit/>
            </a:bodyPr>
            <a:lstStyle/>
            <a:p>
              <a:pPr marL="285750" lvl="0" indent="-285750">
                <a:buFont typeface="Wingdings" panose="05000000000000000000" pitchFamily="2" charset="2"/>
                <a:buChar char="§"/>
              </a:pPr>
              <a:r>
                <a:rPr lang="fr-FR" sz="1000" dirty="0"/>
                <a:t>Le masque ne doit pas être porté autour du cou.</a:t>
              </a:r>
            </a:p>
            <a:p>
              <a:pPr marL="285750" lvl="0" indent="-285750">
                <a:buFont typeface="Wingdings" panose="05000000000000000000" pitchFamily="2" charset="2"/>
                <a:buChar char="§"/>
              </a:pPr>
              <a:r>
                <a:rPr lang="fr-FR" sz="1000" dirty="0"/>
                <a:t>Masque </a:t>
              </a:r>
              <a:r>
                <a:rPr lang="fr-FR" sz="1000" dirty="0" smtClean="0"/>
                <a:t>touché sur la partie filtrante </a:t>
              </a:r>
              <a:r>
                <a:rPr lang="fr-FR" sz="1000" dirty="0"/>
                <a:t>= masque jeté</a:t>
              </a:r>
              <a:r>
                <a:rPr lang="fr-FR" sz="1000" dirty="0" smtClean="0"/>
                <a:t>.</a:t>
              </a:r>
            </a:p>
            <a:p>
              <a:pPr marL="285750" lvl="0" indent="-285750">
                <a:buFont typeface="Wingdings" panose="05000000000000000000" pitchFamily="2" charset="2"/>
                <a:buChar char="§"/>
              </a:pPr>
              <a:r>
                <a:rPr lang="fr-FR" sz="1000" dirty="0"/>
                <a:t>Masque touché = mains désinfectées!!!</a:t>
              </a:r>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5078" y="6201185"/>
              <a:ext cx="465451" cy="544193"/>
            </a:xfrm>
            <a:prstGeom prst="rect">
              <a:avLst/>
            </a:prstGeom>
            <a:ln>
              <a:noFill/>
            </a:ln>
            <a:effectLst>
              <a:outerShdw blurRad="292100" dist="139700" dir="2700000" algn="tl" rotWithShape="0">
                <a:srgbClr val="333333">
                  <a:alpha val="65000"/>
                </a:srgbClr>
              </a:outerShdw>
            </a:effectLst>
          </p:spPr>
        </p:pic>
      </p:grpSp>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8369" y="6426806"/>
            <a:ext cx="275845" cy="275845"/>
          </a:xfrm>
          <a:prstGeom prst="rect">
            <a:avLst/>
          </a:prstGeom>
        </p:spPr>
      </p:pic>
      <p:pic>
        <p:nvPicPr>
          <p:cNvPr id="18" name="Imag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8369" y="6076778"/>
            <a:ext cx="275845" cy="275845"/>
          </a:xfrm>
          <a:prstGeom prst="rect">
            <a:avLst/>
          </a:prstGeom>
        </p:spPr>
      </p:pic>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4518" y="5800933"/>
            <a:ext cx="275845" cy="275845"/>
          </a:xfrm>
          <a:prstGeom prst="rect">
            <a:avLst/>
          </a:prstGeom>
        </p:spPr>
      </p:pic>
    </p:spTree>
    <p:extLst>
      <p:ext uri="{BB962C8B-B14F-4D97-AF65-F5344CB8AC3E}">
        <p14:creationId xmlns:p14="http://schemas.microsoft.com/office/powerpoint/2010/main" val="2274201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Port de </a:t>
            </a:r>
            <a:r>
              <a:rPr lang="fr-FR" dirty="0" smtClean="0"/>
              <a:t>masque FFP2</a:t>
            </a:r>
            <a:endParaRPr lang="fr-FR" dirty="0"/>
          </a:p>
        </p:txBody>
      </p:sp>
      <p:sp>
        <p:nvSpPr>
          <p:cNvPr id="5" name="Espace réservé du texte 4"/>
          <p:cNvSpPr>
            <a:spLocks noGrp="1"/>
          </p:cNvSpPr>
          <p:nvPr>
            <p:ph type="body" idx="1"/>
          </p:nvPr>
        </p:nvSpPr>
        <p:spPr>
          <a:xfrm>
            <a:off x="52086" y="1366944"/>
            <a:ext cx="3996000" cy="639762"/>
          </a:xfrm>
          <a:solidFill>
            <a:srgbClr val="0070C0"/>
          </a:solidFill>
        </p:spPr>
        <p:txBody>
          <a:bodyPr anchor="ctr"/>
          <a:lstStyle/>
          <a:p>
            <a:r>
              <a:rPr lang="fr-FR" dirty="0">
                <a:solidFill>
                  <a:schemeClr val="bg1"/>
                </a:solidFill>
              </a:rPr>
              <a:t>Indications </a:t>
            </a:r>
          </a:p>
        </p:txBody>
      </p:sp>
      <p:sp>
        <p:nvSpPr>
          <p:cNvPr id="3" name="Espace réservé du contenu 2"/>
          <p:cNvSpPr>
            <a:spLocks noGrp="1"/>
          </p:cNvSpPr>
          <p:nvPr>
            <p:ph sz="half" idx="2"/>
          </p:nvPr>
        </p:nvSpPr>
        <p:spPr>
          <a:xfrm>
            <a:off x="52086" y="2006705"/>
            <a:ext cx="3996000" cy="4098158"/>
          </a:xfrm>
          <a:ln>
            <a:solidFill>
              <a:srgbClr val="0070C0"/>
            </a:solidFill>
          </a:ln>
        </p:spPr>
        <p:txBody>
          <a:bodyPr/>
          <a:lstStyle/>
          <a:p>
            <a:pPr marL="0" indent="0" algn="ctr">
              <a:buNone/>
            </a:pPr>
            <a:r>
              <a:rPr lang="fr-FR" sz="2000" b="1" dirty="0">
                <a:solidFill>
                  <a:srgbClr val="00B050"/>
                </a:solidFill>
              </a:rPr>
              <a:t>Protection contre les « </a:t>
            </a:r>
            <a:r>
              <a:rPr lang="fr-FR" sz="2000" b="1" dirty="0" smtClean="0">
                <a:solidFill>
                  <a:srgbClr val="00B050"/>
                </a:solidFill>
              </a:rPr>
              <a:t>petites</a:t>
            </a:r>
            <a:r>
              <a:rPr lang="fr-FR" sz="2000" b="1" dirty="0">
                <a:solidFill>
                  <a:srgbClr val="00B050"/>
                </a:solidFill>
              </a:rPr>
              <a:t> » particules ( </a:t>
            </a:r>
            <a:r>
              <a:rPr lang="fr-FR" sz="2000" b="1" dirty="0" smtClean="0">
                <a:solidFill>
                  <a:srgbClr val="00B050"/>
                </a:solidFill>
              </a:rPr>
              <a:t>&lt;5µm</a:t>
            </a:r>
            <a:r>
              <a:rPr lang="fr-FR" sz="2000" b="1" dirty="0">
                <a:solidFill>
                  <a:srgbClr val="00B050"/>
                </a:solidFill>
              </a:rPr>
              <a:t>) </a:t>
            </a:r>
          </a:p>
          <a:p>
            <a:pPr>
              <a:buFont typeface="Wingdings" panose="05000000000000000000" pitchFamily="2" charset="2"/>
              <a:buChar char="ü"/>
            </a:pPr>
            <a:r>
              <a:rPr lang="fr-FR" sz="2000" b="1" dirty="0" smtClean="0">
                <a:solidFill>
                  <a:srgbClr val="FF0000"/>
                </a:solidFill>
              </a:rPr>
              <a:t>Si gestes à risque d’aérosolisation</a:t>
            </a:r>
          </a:p>
          <a:p>
            <a:pPr lvl="1">
              <a:buFont typeface="Wingdings" panose="05000000000000000000" pitchFamily="2" charset="2"/>
              <a:buChar char="ü"/>
            </a:pPr>
            <a:r>
              <a:rPr lang="fr-FR" sz="1400" dirty="0" smtClean="0"/>
              <a:t>Intubation/extubation</a:t>
            </a:r>
          </a:p>
          <a:p>
            <a:pPr lvl="1">
              <a:buFont typeface="Wingdings" panose="05000000000000000000" pitchFamily="2" charset="2"/>
              <a:buChar char="ü"/>
            </a:pPr>
            <a:r>
              <a:rPr lang="fr-FR" sz="1400" dirty="0" smtClean="0"/>
              <a:t>Aspiration </a:t>
            </a:r>
          </a:p>
          <a:p>
            <a:pPr lvl="1">
              <a:buFont typeface="Wingdings" panose="05000000000000000000" pitchFamily="2" charset="2"/>
              <a:buChar char="ü"/>
            </a:pPr>
            <a:r>
              <a:rPr lang="fr-FR" sz="1400" dirty="0" smtClean="0"/>
              <a:t>Réanimation cardio-pulmonaire</a:t>
            </a:r>
          </a:p>
          <a:p>
            <a:pPr lvl="1">
              <a:buFont typeface="Wingdings" panose="05000000000000000000" pitchFamily="2" charset="2"/>
              <a:buChar char="ü"/>
            </a:pPr>
            <a:r>
              <a:rPr lang="fr-FR" sz="1400" dirty="0" smtClean="0"/>
              <a:t>Fibroscopie bronchique</a:t>
            </a:r>
          </a:p>
          <a:p>
            <a:pPr lvl="1">
              <a:buFont typeface="Wingdings" panose="05000000000000000000" pitchFamily="2" charset="2"/>
              <a:buChar char="ü"/>
            </a:pPr>
            <a:r>
              <a:rPr lang="fr-FR" sz="1400" dirty="0" smtClean="0"/>
              <a:t>Oxygénothérapie &gt;6l/min</a:t>
            </a:r>
          </a:p>
          <a:p>
            <a:pPr lvl="1">
              <a:buFont typeface="Wingdings" panose="05000000000000000000" pitchFamily="2" charset="2"/>
              <a:buChar char="ü"/>
            </a:pPr>
            <a:r>
              <a:rPr lang="fr-FR" sz="1400" dirty="0" smtClean="0"/>
              <a:t>Etc.</a:t>
            </a:r>
            <a:endParaRPr lang="fr-FR" sz="1400" dirty="0"/>
          </a:p>
        </p:txBody>
      </p:sp>
      <p:sp>
        <p:nvSpPr>
          <p:cNvPr id="6" name="Espace réservé du texte 5"/>
          <p:cNvSpPr>
            <a:spLocks noGrp="1"/>
          </p:cNvSpPr>
          <p:nvPr>
            <p:ph type="body" sz="quarter" idx="3"/>
          </p:nvPr>
        </p:nvSpPr>
        <p:spPr>
          <a:xfrm>
            <a:off x="4167162" y="1366944"/>
            <a:ext cx="4858040" cy="639762"/>
          </a:xfrm>
          <a:solidFill>
            <a:srgbClr val="00B050"/>
          </a:solidFill>
        </p:spPr>
        <p:txBody>
          <a:bodyPr anchor="ctr"/>
          <a:lstStyle/>
          <a:p>
            <a:r>
              <a:rPr lang="fr-FR" dirty="0">
                <a:solidFill>
                  <a:schemeClr val="bg1"/>
                </a:solidFill>
              </a:rPr>
              <a:t>Bonnes pratiques</a:t>
            </a:r>
          </a:p>
        </p:txBody>
      </p:sp>
      <p:sp>
        <p:nvSpPr>
          <p:cNvPr id="7" name="Espace réservé du contenu 6"/>
          <p:cNvSpPr>
            <a:spLocks noGrp="1"/>
          </p:cNvSpPr>
          <p:nvPr>
            <p:ph sz="quarter" idx="4"/>
          </p:nvPr>
        </p:nvSpPr>
        <p:spPr>
          <a:xfrm>
            <a:off x="4167162" y="2006705"/>
            <a:ext cx="4858040" cy="4098157"/>
          </a:xfrm>
          <a:ln>
            <a:solidFill>
              <a:srgbClr val="00B050"/>
            </a:solidFill>
          </a:ln>
        </p:spPr>
        <p:txBody>
          <a:bodyPr/>
          <a:lstStyle/>
          <a:p>
            <a:pPr marL="285750" lvl="0" indent="-285750">
              <a:buFont typeface="Wingdings" panose="05000000000000000000" pitchFamily="2" charset="2"/>
              <a:buChar char="ü"/>
            </a:pPr>
            <a:r>
              <a:rPr lang="fr-FR" sz="1800" dirty="0" smtClean="0"/>
              <a:t>Norme EN 149</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9151" y="592570"/>
            <a:ext cx="718024" cy="57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7"/>
          <p:cNvPicPr>
            <a:picLocks noChangeAspect="1"/>
          </p:cNvPicPr>
          <p:nvPr/>
        </p:nvPicPr>
        <p:blipFill rotWithShape="1">
          <a:blip r:embed="rId4"/>
          <a:srcRect l="68844" t="45873" r="12258" b="8527"/>
          <a:stretch/>
        </p:blipFill>
        <p:spPr>
          <a:xfrm>
            <a:off x="4251321" y="2492261"/>
            <a:ext cx="4773881" cy="3455720"/>
          </a:xfrm>
          <a:prstGeom prst="rect">
            <a:avLst/>
          </a:prstGeom>
        </p:spPr>
      </p:pic>
      <p:grpSp>
        <p:nvGrpSpPr>
          <p:cNvPr id="18" name="Groupe 17"/>
          <p:cNvGrpSpPr/>
          <p:nvPr/>
        </p:nvGrpSpPr>
        <p:grpSpPr>
          <a:xfrm>
            <a:off x="6388198" y="5971842"/>
            <a:ext cx="2755802" cy="830997"/>
            <a:chOff x="4671457" y="6010473"/>
            <a:chExt cx="2755802" cy="830997"/>
          </a:xfrm>
        </p:grpSpPr>
        <p:sp>
          <p:nvSpPr>
            <p:cNvPr id="19" name="Rectangle 18"/>
            <p:cNvSpPr/>
            <p:nvPr/>
          </p:nvSpPr>
          <p:spPr>
            <a:xfrm>
              <a:off x="4671457" y="6010473"/>
              <a:ext cx="2523077" cy="830997"/>
            </a:xfrm>
            <a:prstGeom prst="rect">
              <a:avLst/>
            </a:prstGeom>
            <a:solidFill>
              <a:srgbClr val="FFC000"/>
            </a:solidFill>
          </p:spPr>
          <p:txBody>
            <a:bodyPr wrap="square">
              <a:spAutoFit/>
            </a:bodyPr>
            <a:lstStyle/>
            <a:p>
              <a:pPr marL="285750" lvl="0" indent="-285750">
                <a:buFont typeface="Wingdings" panose="05000000000000000000" pitchFamily="2" charset="2"/>
                <a:buChar char="§"/>
              </a:pPr>
              <a:r>
                <a:rPr lang="fr-FR" sz="1200" dirty="0"/>
                <a:t>Le masque ne doit pas être porté autour du cou.</a:t>
              </a:r>
            </a:p>
            <a:p>
              <a:pPr marL="285750" lvl="0" indent="-285750">
                <a:buFont typeface="Wingdings" panose="05000000000000000000" pitchFamily="2" charset="2"/>
                <a:buChar char="§"/>
              </a:pPr>
              <a:r>
                <a:rPr lang="fr-FR" sz="1200" dirty="0"/>
                <a:t>Masque touché = masque jeté.</a:t>
              </a:r>
            </a:p>
          </p:txBody>
        </p:sp>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7355" y="6022048"/>
              <a:ext cx="275845" cy="275845"/>
            </a:xfrm>
            <a:prstGeom prst="rect">
              <a:avLst/>
            </a:prstGeom>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1457" y="6351796"/>
              <a:ext cx="275845" cy="275845"/>
            </a:xfrm>
            <a:prstGeom prst="rect">
              <a:avLst/>
            </a:prstGeom>
          </p:spPr>
        </p:pic>
        <p:pic>
          <p:nvPicPr>
            <p:cNvPr id="22" name="Imag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1808" y="6351796"/>
              <a:ext cx="465451" cy="407270"/>
            </a:xfrm>
            <a:prstGeom prst="rect">
              <a:avLst/>
            </a:prstGeom>
            <a:ln>
              <a:noFill/>
            </a:ln>
            <a:effectLst>
              <a:outerShdw blurRad="292100" dist="139700" dir="2700000" algn="tl" rotWithShape="0">
                <a:srgbClr val="333333">
                  <a:alpha val="65000"/>
                </a:srgbClr>
              </a:outerShdw>
            </a:effectLst>
          </p:spPr>
        </p:pic>
      </p:grpSp>
      <p:sp>
        <p:nvSpPr>
          <p:cNvPr id="17" name="ZoneTexte 16"/>
          <p:cNvSpPr txBox="1"/>
          <p:nvPr/>
        </p:nvSpPr>
        <p:spPr>
          <a:xfrm>
            <a:off x="284814" y="4644011"/>
            <a:ext cx="3757849" cy="1477328"/>
          </a:xfrm>
          <a:prstGeom prst="rect">
            <a:avLst/>
          </a:prstGeom>
          <a:solidFill>
            <a:srgbClr val="0070C0">
              <a:alpha val="47059"/>
            </a:srgbClr>
          </a:solidFill>
        </p:spPr>
        <p:txBody>
          <a:bodyPr wrap="square" rtlCol="0">
            <a:spAutoFit/>
          </a:bodyPr>
          <a:lstStyle/>
          <a:p>
            <a:pPr algn="ctr"/>
            <a:r>
              <a:rPr lang="fr-FR" b="1" dirty="0"/>
              <a:t>+</a:t>
            </a:r>
            <a:r>
              <a:rPr lang="fr-FR" dirty="0"/>
              <a:t> </a:t>
            </a:r>
            <a:endParaRPr lang="fr-FR" dirty="0" smtClean="0"/>
          </a:p>
          <a:p>
            <a:pPr algn="ctr"/>
            <a:r>
              <a:rPr lang="fr-FR" dirty="0" smtClean="0"/>
              <a:t>Protection oculaire si risque d’exposition à des </a:t>
            </a:r>
          </a:p>
          <a:p>
            <a:pPr algn="ctr"/>
            <a:r>
              <a:rPr lang="fr-FR" dirty="0" smtClean="0"/>
              <a:t>projections</a:t>
            </a:r>
          </a:p>
          <a:p>
            <a:pPr algn="ctr"/>
            <a:endParaRPr lang="fr-FR" dirty="0"/>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19609">
            <a:off x="2811296" y="5488065"/>
            <a:ext cx="1060611" cy="523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9707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Port de </a:t>
            </a:r>
            <a:r>
              <a:rPr lang="fr-FR" dirty="0" smtClean="0"/>
              <a:t>masque grand public</a:t>
            </a:r>
            <a:endParaRPr lang="fr-FR" dirty="0"/>
          </a:p>
        </p:txBody>
      </p:sp>
      <p:sp>
        <p:nvSpPr>
          <p:cNvPr id="5" name="Espace réservé du texte 4"/>
          <p:cNvSpPr>
            <a:spLocks noGrp="1"/>
          </p:cNvSpPr>
          <p:nvPr>
            <p:ph type="body" idx="1"/>
          </p:nvPr>
        </p:nvSpPr>
        <p:spPr>
          <a:xfrm>
            <a:off x="457200" y="1366944"/>
            <a:ext cx="3996000" cy="639762"/>
          </a:xfrm>
          <a:solidFill>
            <a:srgbClr val="0070C0"/>
          </a:solidFill>
          <a:ln>
            <a:solidFill>
              <a:srgbClr val="0070C0"/>
            </a:solidFill>
          </a:ln>
        </p:spPr>
        <p:txBody>
          <a:bodyPr anchor="ctr"/>
          <a:lstStyle/>
          <a:p>
            <a:r>
              <a:rPr lang="fr-FR" dirty="0">
                <a:solidFill>
                  <a:schemeClr val="bg1"/>
                </a:solidFill>
              </a:rPr>
              <a:t>Indications </a:t>
            </a:r>
          </a:p>
        </p:txBody>
      </p:sp>
      <p:sp>
        <p:nvSpPr>
          <p:cNvPr id="3" name="Espace réservé du contenu 2"/>
          <p:cNvSpPr>
            <a:spLocks noGrp="1"/>
          </p:cNvSpPr>
          <p:nvPr>
            <p:ph sz="half" idx="2"/>
          </p:nvPr>
        </p:nvSpPr>
        <p:spPr>
          <a:xfrm>
            <a:off x="457200" y="2008619"/>
            <a:ext cx="3996000" cy="2974450"/>
          </a:xfrm>
          <a:ln>
            <a:solidFill>
              <a:srgbClr val="0070C0"/>
            </a:solidFill>
          </a:ln>
        </p:spPr>
        <p:txBody>
          <a:bodyPr/>
          <a:lstStyle/>
          <a:p>
            <a:pPr marL="0" indent="0" algn="ctr">
              <a:buNone/>
            </a:pPr>
            <a:endParaRPr lang="fr-FR" sz="2000" b="1" dirty="0">
              <a:solidFill>
                <a:srgbClr val="00B050"/>
              </a:solidFill>
            </a:endParaRPr>
          </a:p>
          <a:p>
            <a:pPr>
              <a:spcAft>
                <a:spcPts val="1200"/>
              </a:spcAft>
              <a:buFont typeface="Wingdings" panose="05000000000000000000" pitchFamily="2" charset="2"/>
              <a:buChar char="ü"/>
            </a:pPr>
            <a:r>
              <a:rPr lang="fr-FR" sz="1800" dirty="0" smtClean="0"/>
              <a:t>Masque à </a:t>
            </a:r>
            <a:r>
              <a:rPr lang="fr-FR" sz="1800" b="1" dirty="0" smtClean="0">
                <a:solidFill>
                  <a:srgbClr val="C00000"/>
                </a:solidFill>
              </a:rPr>
              <a:t>usage NON sanitaire</a:t>
            </a:r>
          </a:p>
        </p:txBody>
      </p:sp>
      <p:sp>
        <p:nvSpPr>
          <p:cNvPr id="6" name="Espace réservé du texte 5"/>
          <p:cNvSpPr>
            <a:spLocks noGrp="1"/>
          </p:cNvSpPr>
          <p:nvPr>
            <p:ph type="body" sz="quarter" idx="3"/>
          </p:nvPr>
        </p:nvSpPr>
        <p:spPr>
          <a:xfrm>
            <a:off x="4655078" y="1366944"/>
            <a:ext cx="3996000" cy="639762"/>
          </a:xfrm>
          <a:solidFill>
            <a:srgbClr val="00B050"/>
          </a:solidFill>
          <a:ln>
            <a:solidFill>
              <a:srgbClr val="00B050"/>
            </a:solidFill>
          </a:ln>
        </p:spPr>
        <p:txBody>
          <a:bodyPr anchor="ctr"/>
          <a:lstStyle/>
          <a:p>
            <a:r>
              <a:rPr lang="fr-FR" dirty="0">
                <a:solidFill>
                  <a:schemeClr val="bg1"/>
                </a:solidFill>
              </a:rPr>
              <a:t>Bonnes pratiques</a:t>
            </a:r>
          </a:p>
        </p:txBody>
      </p:sp>
      <p:sp>
        <p:nvSpPr>
          <p:cNvPr id="7" name="Espace réservé du contenu 6"/>
          <p:cNvSpPr>
            <a:spLocks noGrp="1"/>
          </p:cNvSpPr>
          <p:nvPr>
            <p:ph sz="quarter" idx="4"/>
          </p:nvPr>
        </p:nvSpPr>
        <p:spPr>
          <a:xfrm>
            <a:off x="4655078" y="1973405"/>
            <a:ext cx="3996000" cy="3496114"/>
          </a:xfrm>
          <a:ln>
            <a:solidFill>
              <a:srgbClr val="00B050"/>
            </a:solidFill>
          </a:ln>
        </p:spPr>
        <p:txBody>
          <a:bodyPr/>
          <a:lstStyle/>
          <a:p>
            <a:r>
              <a:rPr lang="fr-FR" sz="1800" dirty="0" smtClean="0"/>
              <a:t>Conforme Afnor S76-001</a:t>
            </a:r>
          </a:p>
          <a:p>
            <a:pPr lvl="0"/>
            <a:r>
              <a:rPr lang="fr-FR" sz="1800" dirty="0" smtClean="0"/>
              <a:t>Hygiène </a:t>
            </a:r>
            <a:r>
              <a:rPr lang="fr-FR" sz="1800" dirty="0"/>
              <a:t>des mains </a:t>
            </a:r>
            <a:r>
              <a:rPr lang="fr-FR" sz="1800" dirty="0" smtClean="0"/>
              <a:t>AVANT </a:t>
            </a:r>
            <a:r>
              <a:rPr lang="fr-FR" sz="1800" dirty="0"/>
              <a:t>+ </a:t>
            </a:r>
            <a:r>
              <a:rPr lang="fr-FR" sz="1800" dirty="0" smtClean="0"/>
              <a:t>APRES</a:t>
            </a:r>
          </a:p>
          <a:p>
            <a:r>
              <a:rPr lang="fr-FR" sz="1800" dirty="0"/>
              <a:t>Stockage après utilisation dans </a:t>
            </a:r>
            <a:r>
              <a:rPr lang="fr-FR" sz="1800" dirty="0" smtClean="0"/>
              <a:t>une pochette dédiée</a:t>
            </a:r>
            <a:endParaRPr lang="fr-FR" sz="1800" dirty="0"/>
          </a:p>
          <a:p>
            <a:pPr lvl="0"/>
            <a:r>
              <a:rPr lang="fr-FR" sz="1800" dirty="0" smtClean="0"/>
              <a:t>Entretien en machine (cf. § linge)</a:t>
            </a:r>
            <a:endParaRPr lang="fr-FR" sz="1800" dirty="0"/>
          </a:p>
          <a:p>
            <a:pPr lvl="0"/>
            <a:r>
              <a:rPr lang="fr-FR" sz="1800" dirty="0" smtClean="0"/>
              <a:t>Tracer le nombre de lavages</a:t>
            </a:r>
            <a:endParaRPr lang="fr-FR" sz="1600" dirty="0" smtClean="0"/>
          </a:p>
          <a:p>
            <a:pPr lvl="0"/>
            <a:r>
              <a:rPr lang="fr-FR" sz="1800" dirty="0" smtClean="0"/>
              <a:t>Attention au </a:t>
            </a:r>
            <a:r>
              <a:rPr lang="fr-FR" sz="1800" dirty="0"/>
              <a:t>sens du masque :</a:t>
            </a:r>
          </a:p>
          <a:p>
            <a:pPr lvl="1"/>
            <a:r>
              <a:rPr lang="fr-FR" sz="1600" dirty="0"/>
              <a:t>Intérieur/extérieur +++</a:t>
            </a:r>
          </a:p>
          <a:p>
            <a:pPr lvl="1"/>
            <a:r>
              <a:rPr lang="fr-FR" sz="1600" dirty="0"/>
              <a:t>Haut/bas</a:t>
            </a:r>
          </a:p>
          <a:p>
            <a:pPr marL="0" lvl="0" indent="0">
              <a:buNone/>
            </a:pPr>
            <a:endParaRPr lang="fr-FR" sz="1800" dirty="0"/>
          </a:p>
        </p:txBody>
      </p:sp>
      <p:sp>
        <p:nvSpPr>
          <p:cNvPr id="10" name="Rectangle 9"/>
          <p:cNvSpPr/>
          <p:nvPr/>
        </p:nvSpPr>
        <p:spPr>
          <a:xfrm>
            <a:off x="4655078" y="5565350"/>
            <a:ext cx="3996000" cy="646331"/>
          </a:xfrm>
          <a:prstGeom prst="rect">
            <a:avLst/>
          </a:prstGeom>
          <a:solidFill>
            <a:srgbClr val="FFC000"/>
          </a:solidFill>
        </p:spPr>
        <p:txBody>
          <a:bodyPr wrap="square">
            <a:spAutoFit/>
          </a:bodyPr>
          <a:lstStyle/>
          <a:p>
            <a:pPr marL="285750" lvl="0" indent="-285750">
              <a:buFont typeface="Wingdings" panose="05000000000000000000" pitchFamily="2" charset="2"/>
              <a:buChar char="§"/>
            </a:pPr>
            <a:r>
              <a:rPr lang="fr-FR" dirty="0"/>
              <a:t>Le masque ne doit pas être porté autour du cou</a:t>
            </a:r>
            <a:r>
              <a:rPr lang="fr-FR" dirty="0" smtClean="0"/>
              <a:t>.</a:t>
            </a:r>
            <a:endParaRPr lang="fr-FR" dirty="0"/>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0206" y="5584416"/>
            <a:ext cx="275845" cy="275845"/>
          </a:xfrm>
          <a:prstGeom prst="rect">
            <a:avLst/>
          </a:prstGeom>
        </p:spPr>
      </p:pic>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011" y="5888515"/>
            <a:ext cx="465451" cy="407270"/>
          </a:xfrm>
          <a:prstGeom prst="rect">
            <a:avLst/>
          </a:prstGeom>
          <a:ln>
            <a:noFill/>
          </a:ln>
          <a:effectLst>
            <a:outerShdw blurRad="292100" dist="139700" dir="2700000" algn="tl" rotWithShape="0">
              <a:srgbClr val="333333">
                <a:alpha val="65000"/>
              </a:srgbClr>
            </a:outerShdw>
          </a:effectLst>
        </p:spPr>
      </p:pic>
      <p:pic>
        <p:nvPicPr>
          <p:cNvPr id="11" name="Picture 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t="17074" r="12028" b="34189"/>
          <a:stretch/>
        </p:blipFill>
        <p:spPr bwMode="auto">
          <a:xfrm>
            <a:off x="624872" y="5069382"/>
            <a:ext cx="1139887" cy="832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64759" y="5119253"/>
            <a:ext cx="2523906" cy="646331"/>
          </a:xfrm>
          <a:prstGeom prst="rect">
            <a:avLst/>
          </a:prstGeom>
        </p:spPr>
        <p:txBody>
          <a:bodyPr wrap="square">
            <a:spAutoFit/>
          </a:bodyPr>
          <a:lstStyle/>
          <a:p>
            <a:r>
              <a:rPr lang="fr-FR" dirty="0"/>
              <a:t>Ceci n’est pas un masque!!</a:t>
            </a:r>
          </a:p>
        </p:txBody>
      </p:sp>
    </p:spTree>
    <p:extLst>
      <p:ext uri="{BB962C8B-B14F-4D97-AF65-F5344CB8AC3E}">
        <p14:creationId xmlns:p14="http://schemas.microsoft.com/office/powerpoint/2010/main" val="15158968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Objectifs</a:t>
            </a:r>
          </a:p>
        </p:txBody>
      </p:sp>
      <p:sp>
        <p:nvSpPr>
          <p:cNvPr id="3" name="Espace réservé du contenu 2"/>
          <p:cNvSpPr>
            <a:spLocks noGrp="1"/>
          </p:cNvSpPr>
          <p:nvPr>
            <p:ph idx="1"/>
          </p:nvPr>
        </p:nvSpPr>
        <p:spPr/>
        <p:txBody>
          <a:bodyPr/>
          <a:lstStyle/>
          <a:p>
            <a:pPr>
              <a:spcAft>
                <a:spcPts val="1200"/>
              </a:spcAft>
              <a:buFont typeface="Wingdings" panose="05000000000000000000" pitchFamily="2" charset="2"/>
              <a:buChar char="ü"/>
            </a:pPr>
            <a:r>
              <a:rPr lang="fr-FR" dirty="0"/>
              <a:t>Comprendre la </a:t>
            </a:r>
            <a:r>
              <a:rPr lang="fr-FR" dirty="0" smtClean="0"/>
              <a:t>chaîne </a:t>
            </a:r>
            <a:r>
              <a:rPr lang="fr-FR" dirty="0"/>
              <a:t>épidémiologique du </a:t>
            </a:r>
            <a:r>
              <a:rPr lang="fr-FR" dirty="0" smtClean="0"/>
              <a:t>SARS-CoV-2</a:t>
            </a:r>
            <a:endParaRPr lang="fr-FR" dirty="0"/>
          </a:p>
          <a:p>
            <a:pPr>
              <a:spcAft>
                <a:spcPts val="1200"/>
              </a:spcAft>
              <a:buFont typeface="Wingdings" panose="05000000000000000000" pitchFamily="2" charset="2"/>
              <a:buChar char="ü"/>
            </a:pPr>
            <a:r>
              <a:rPr lang="fr-FR" dirty="0" smtClean="0">
                <a:solidFill>
                  <a:schemeClr val="bg1">
                    <a:lumMod val="65000"/>
                  </a:schemeClr>
                </a:solidFill>
              </a:rPr>
              <a:t>Comprendre et mettre en œuvre les </a:t>
            </a:r>
            <a:r>
              <a:rPr lang="fr-FR" dirty="0">
                <a:solidFill>
                  <a:schemeClr val="bg1">
                    <a:lumMod val="65000"/>
                  </a:schemeClr>
                </a:solidFill>
              </a:rPr>
              <a:t>mesures barrières associées</a:t>
            </a:r>
          </a:p>
          <a:p>
            <a:pPr>
              <a:spcAft>
                <a:spcPts val="1200"/>
              </a:spcAft>
              <a:buFont typeface="Wingdings" panose="05000000000000000000" pitchFamily="2" charset="2"/>
              <a:buChar char="ü"/>
            </a:pPr>
            <a:r>
              <a:rPr lang="fr-FR" dirty="0" smtClean="0">
                <a:solidFill>
                  <a:schemeClr val="bg1">
                    <a:lumMod val="65000"/>
                  </a:schemeClr>
                </a:solidFill>
              </a:rPr>
              <a:t>Repérer les cas suspects</a:t>
            </a:r>
          </a:p>
          <a:p>
            <a:pPr>
              <a:spcAft>
                <a:spcPts val="1200"/>
              </a:spcAft>
              <a:buFont typeface="Wingdings" panose="05000000000000000000" pitchFamily="2" charset="2"/>
              <a:buChar char="ü"/>
            </a:pPr>
            <a:r>
              <a:rPr lang="fr-FR" dirty="0" smtClean="0">
                <a:solidFill>
                  <a:schemeClr val="bg1">
                    <a:lumMod val="65000"/>
                  </a:schemeClr>
                </a:solidFill>
              </a:rPr>
              <a:t>Respecter le circuit de l’information</a:t>
            </a:r>
            <a:endParaRPr lang="fr-FR" dirty="0">
              <a:solidFill>
                <a:schemeClr val="bg1">
                  <a:lumMod val="65000"/>
                </a:schemeClr>
              </a:solidFill>
            </a:endParaRPr>
          </a:p>
        </p:txBody>
      </p:sp>
      <p:sp>
        <p:nvSpPr>
          <p:cNvPr id="5" name="Espace réservé du numéro de diapositive 4"/>
          <p:cNvSpPr>
            <a:spLocks noGrp="1"/>
          </p:cNvSpPr>
          <p:nvPr>
            <p:ph type="sldNum" sz="quarter" idx="4"/>
          </p:nvPr>
        </p:nvSpPr>
        <p:spPr/>
        <p:txBody>
          <a:bodyPr/>
          <a:lstStyle/>
          <a:p>
            <a:fld id="{1AFD1BAC-15FC-402E-8C5D-074279D5295D}" type="slidenum">
              <a:rPr lang="fr-FR" smtClean="0"/>
              <a:t>3</a:t>
            </a:fld>
            <a:endParaRPr lang="fr-FR" dirty="0"/>
          </a:p>
        </p:txBody>
      </p:sp>
    </p:spTree>
    <p:extLst>
      <p:ext uri="{BB962C8B-B14F-4D97-AF65-F5344CB8AC3E}">
        <p14:creationId xmlns:p14="http://schemas.microsoft.com/office/powerpoint/2010/main" val="2105640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0"/>
            <a:ext cx="2133600" cy="365125"/>
          </a:xfrm>
        </p:spPr>
        <p:txBody>
          <a:bodyPr/>
          <a:lstStyle/>
          <a:p>
            <a:fld id="{1AFD1BAC-15FC-402E-8C5D-074279D5295D}" type="slidenum">
              <a:rPr lang="fr-FR" smtClean="0"/>
              <a:t>30</a:t>
            </a:fld>
            <a:endParaRPr lang="fr-FR"/>
          </a:p>
        </p:txBody>
      </p:sp>
      <p:pic>
        <p:nvPicPr>
          <p:cNvPr id="1026" name="Picture 2">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238" b="15537"/>
          <a:stretch/>
        </p:blipFill>
        <p:spPr bwMode="auto">
          <a:xfrm>
            <a:off x="506609" y="2142459"/>
            <a:ext cx="4314166" cy="238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419163" y="1905898"/>
            <a:ext cx="3442447" cy="2862322"/>
          </a:xfrm>
          <a:prstGeom prst="rect">
            <a:avLst/>
          </a:prstGeom>
          <a:solidFill>
            <a:schemeClr val="bg1">
              <a:lumMod val="85000"/>
            </a:schemeClr>
          </a:solidFill>
        </p:spPr>
        <p:txBody>
          <a:bodyPr wrap="square" rtlCol="0">
            <a:spAutoFit/>
          </a:bodyPr>
          <a:lstStyle/>
          <a:p>
            <a:r>
              <a:rPr lang="fr-FR" sz="2000" dirty="0" smtClean="0"/>
              <a:t>Cette vidéo permet d’identifier le </a:t>
            </a:r>
            <a:r>
              <a:rPr lang="fr-FR" sz="2000" b="1" dirty="0" smtClean="0"/>
              <a:t>risque de contamination </a:t>
            </a:r>
            <a:r>
              <a:rPr lang="fr-FR" sz="2000" dirty="0" smtClean="0"/>
              <a:t>des mains et du visage due à une </a:t>
            </a:r>
            <a:r>
              <a:rPr lang="fr-FR" sz="2000" b="1" dirty="0" smtClean="0"/>
              <a:t>manipulation</a:t>
            </a:r>
            <a:r>
              <a:rPr lang="fr-FR" sz="2000" dirty="0" smtClean="0"/>
              <a:t> du masque ou à un </a:t>
            </a:r>
            <a:r>
              <a:rPr lang="fr-FR" sz="2000" b="1" dirty="0" smtClean="0"/>
              <a:t>port non approprié </a:t>
            </a:r>
            <a:r>
              <a:rPr lang="fr-FR" sz="2000" dirty="0" smtClean="0"/>
              <a:t>du masque quel que soit le type de masque.</a:t>
            </a:r>
            <a:endParaRPr lang="fr-FR" sz="2000" dirty="0"/>
          </a:p>
        </p:txBody>
      </p:sp>
    </p:spTree>
    <p:extLst>
      <p:ext uri="{BB962C8B-B14F-4D97-AF65-F5344CB8AC3E}">
        <p14:creationId xmlns:p14="http://schemas.microsoft.com/office/powerpoint/2010/main" val="11963332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Retrait du masque</a:t>
            </a:r>
            <a:endParaRPr lang="fr-FR" dirty="0"/>
          </a:p>
        </p:txBody>
      </p:sp>
      <p:sp>
        <p:nvSpPr>
          <p:cNvPr id="3" name="ZoneTexte 2"/>
          <p:cNvSpPr txBox="1"/>
          <p:nvPr/>
        </p:nvSpPr>
        <p:spPr>
          <a:xfrm>
            <a:off x="1100692" y="1597446"/>
            <a:ext cx="7106873" cy="2677656"/>
          </a:xfrm>
          <a:prstGeom prst="rect">
            <a:avLst/>
          </a:prstGeom>
          <a:noFill/>
        </p:spPr>
        <p:txBody>
          <a:bodyPr wrap="square" rtlCol="0">
            <a:spAutoFit/>
          </a:bodyPr>
          <a:lstStyle/>
          <a:p>
            <a:r>
              <a:rPr lang="fr-FR" sz="2400" dirty="0" smtClean="0"/>
              <a:t>Étape à haut risque de contamination :</a:t>
            </a:r>
          </a:p>
          <a:p>
            <a:endParaRPr lang="fr-FR" sz="2400" dirty="0" smtClean="0"/>
          </a:p>
          <a:p>
            <a:pPr marL="285750" indent="-285750">
              <a:buFont typeface="Wingdings" panose="05000000000000000000" pitchFamily="2" charset="2"/>
              <a:buChar char="ü"/>
            </a:pPr>
            <a:r>
              <a:rPr lang="fr-FR" sz="2400" dirty="0" smtClean="0"/>
              <a:t>Manipuler le masque par les élastiques/ lanières </a:t>
            </a:r>
          </a:p>
          <a:p>
            <a:pPr marL="285750" indent="-285750">
              <a:buFont typeface="Wingdings" panose="05000000000000000000" pitchFamily="2" charset="2"/>
              <a:buChar char="ü"/>
            </a:pPr>
            <a:r>
              <a:rPr lang="fr-FR" sz="2400" dirty="0" smtClean="0"/>
              <a:t>Veiller à ce que le masque ne touche pas le visage ou les cheveux</a:t>
            </a:r>
          </a:p>
          <a:p>
            <a:pPr marL="285750" indent="-285750">
              <a:buFont typeface="Wingdings" panose="05000000000000000000" pitchFamily="2" charset="2"/>
              <a:buChar char="ü"/>
            </a:pPr>
            <a:endParaRPr lang="fr-FR" sz="24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80" y="1426232"/>
            <a:ext cx="640612" cy="560536"/>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051" y="4119303"/>
            <a:ext cx="2533267" cy="2253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Un outil d'étude du SARS-CoV-2 en développement dans l'unité ...">
            <a:hlinkClick r:id="rId5"/>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479826" y="5066044"/>
            <a:ext cx="189473" cy="1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Un outil d'étude du SARS-CoV-2 en développement dans l'unité ...">
            <a:hlinkClick r:id="rId5"/>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071675" y="5246044"/>
            <a:ext cx="189473" cy="1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Un outil d'étude du SARS-CoV-2 en développement dans l'unité ...">
            <a:hlinkClick r:id="rId5"/>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850643" y="4746381"/>
            <a:ext cx="189473" cy="1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Légende encadrée avec une bordure 1 4"/>
          <p:cNvSpPr/>
          <p:nvPr/>
        </p:nvSpPr>
        <p:spPr>
          <a:xfrm>
            <a:off x="240214" y="5246043"/>
            <a:ext cx="2538891" cy="524929"/>
          </a:xfrm>
          <a:prstGeom prst="accentBorderCallout1">
            <a:avLst>
              <a:gd name="adj1" fmla="val 20849"/>
              <a:gd name="adj2" fmla="val 109375"/>
              <a:gd name="adj3" fmla="val -40707"/>
              <a:gd name="adj4" fmla="val 1622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t>Face contaminée</a:t>
            </a:r>
            <a:endParaRPr lang="fr-FR" sz="2000" b="1" dirty="0"/>
          </a:p>
        </p:txBody>
      </p:sp>
      <p:sp>
        <p:nvSpPr>
          <p:cNvPr id="10" name="Légende encadrée avec une bordure 1 9"/>
          <p:cNvSpPr/>
          <p:nvPr/>
        </p:nvSpPr>
        <p:spPr>
          <a:xfrm>
            <a:off x="6383240" y="3701009"/>
            <a:ext cx="2335576" cy="876144"/>
          </a:xfrm>
          <a:prstGeom prst="accentBorderCallout1">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Risque de contamination des mains lors du retrait</a:t>
            </a:r>
            <a:endParaRPr lang="fr-FR" dirty="0"/>
          </a:p>
        </p:txBody>
      </p:sp>
      <p:pic>
        <p:nvPicPr>
          <p:cNvPr id="11" name="Image 10">
            <a:hlinkClick r:id="rId7" action="ppaction://hlinksldjump"/>
          </p:cNvPr>
          <p:cNvPicPr/>
          <p:nvPr/>
        </p:nvPicPr>
        <p:blipFill>
          <a:blip r:embed="rId8">
            <a:extLst>
              <a:ext uri="{BEBA8EAE-BF5A-486C-A8C5-ECC9F3942E4B}">
                <a14:imgProps xmlns:a14="http://schemas.microsoft.com/office/drawing/2010/main">
                  <a14:imgLayer r:embed="rId9">
                    <a14:imgEffect>
                      <a14:colorTemperature colorTemp="5300"/>
                    </a14:imgEffect>
                  </a14:imgLayer>
                </a14:imgProps>
              </a:ext>
            </a:extLst>
          </a:blip>
          <a:stretch>
            <a:fillRect/>
          </a:stretch>
        </p:blipFill>
        <p:spPr>
          <a:xfrm>
            <a:off x="6644878" y="5245830"/>
            <a:ext cx="1812300" cy="1583969"/>
          </a:xfrm>
          <a:prstGeom prst="rect">
            <a:avLst/>
          </a:prstGeom>
        </p:spPr>
      </p:pic>
      <p:sp>
        <p:nvSpPr>
          <p:cNvPr id="12" name="Flèche vers le bas 11"/>
          <p:cNvSpPr/>
          <p:nvPr/>
        </p:nvSpPr>
        <p:spPr>
          <a:xfrm>
            <a:off x="7374758" y="4714563"/>
            <a:ext cx="396607" cy="6414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769092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Protection oculaire</a:t>
            </a:r>
            <a:endParaRPr lang="fr-FR" dirty="0"/>
          </a:p>
        </p:txBody>
      </p:sp>
      <p:sp>
        <p:nvSpPr>
          <p:cNvPr id="5" name="Espace réservé du texte 4"/>
          <p:cNvSpPr>
            <a:spLocks noGrp="1"/>
          </p:cNvSpPr>
          <p:nvPr>
            <p:ph type="body" idx="1"/>
          </p:nvPr>
        </p:nvSpPr>
        <p:spPr>
          <a:xfrm>
            <a:off x="457200" y="1366944"/>
            <a:ext cx="3996000" cy="639762"/>
          </a:xfrm>
          <a:solidFill>
            <a:srgbClr val="0070C0"/>
          </a:solidFill>
          <a:ln>
            <a:solidFill>
              <a:srgbClr val="0070C0"/>
            </a:solidFill>
          </a:ln>
        </p:spPr>
        <p:txBody>
          <a:bodyPr anchor="ctr"/>
          <a:lstStyle/>
          <a:p>
            <a:r>
              <a:rPr lang="fr-FR" dirty="0">
                <a:solidFill>
                  <a:schemeClr val="bg1"/>
                </a:solidFill>
              </a:rPr>
              <a:t>Indications </a:t>
            </a:r>
          </a:p>
        </p:txBody>
      </p:sp>
      <p:sp>
        <p:nvSpPr>
          <p:cNvPr id="3" name="Espace réservé du contenu 2"/>
          <p:cNvSpPr>
            <a:spLocks noGrp="1"/>
          </p:cNvSpPr>
          <p:nvPr>
            <p:ph sz="half" idx="2"/>
          </p:nvPr>
        </p:nvSpPr>
        <p:spPr>
          <a:xfrm>
            <a:off x="457200" y="2016087"/>
            <a:ext cx="3996000" cy="1399142"/>
          </a:xfrm>
          <a:ln>
            <a:solidFill>
              <a:srgbClr val="0070C0"/>
            </a:solidFill>
          </a:ln>
        </p:spPr>
        <p:txBody>
          <a:bodyPr/>
          <a:lstStyle/>
          <a:p>
            <a:pPr>
              <a:spcAft>
                <a:spcPts val="600"/>
              </a:spcAft>
              <a:buFont typeface="Wingdings" panose="05000000000000000000" pitchFamily="2" charset="2"/>
              <a:buChar char="ü"/>
            </a:pPr>
            <a:r>
              <a:rPr lang="fr-FR" sz="2000" dirty="0"/>
              <a:t>Chaque fois qu’il y a un </a:t>
            </a:r>
            <a:r>
              <a:rPr lang="fr-FR" sz="2000" b="1" dirty="0" smtClean="0"/>
              <a:t>risque de projection ou d’aérosolisation</a:t>
            </a:r>
            <a:endParaRPr lang="fr-FR" sz="2000" b="1" dirty="0"/>
          </a:p>
        </p:txBody>
      </p:sp>
      <p:sp>
        <p:nvSpPr>
          <p:cNvPr id="6" name="Espace réservé du texte 5"/>
          <p:cNvSpPr>
            <a:spLocks noGrp="1"/>
          </p:cNvSpPr>
          <p:nvPr>
            <p:ph type="body" sz="quarter" idx="3"/>
          </p:nvPr>
        </p:nvSpPr>
        <p:spPr>
          <a:xfrm>
            <a:off x="4655078" y="1366944"/>
            <a:ext cx="3996000" cy="639762"/>
          </a:xfrm>
          <a:solidFill>
            <a:srgbClr val="00B050"/>
          </a:solidFill>
          <a:ln>
            <a:solidFill>
              <a:srgbClr val="00B050"/>
            </a:solidFill>
          </a:ln>
        </p:spPr>
        <p:txBody>
          <a:bodyPr anchor="ctr"/>
          <a:lstStyle/>
          <a:p>
            <a:r>
              <a:rPr lang="fr-FR" dirty="0">
                <a:solidFill>
                  <a:schemeClr val="bg1"/>
                </a:solidFill>
              </a:rPr>
              <a:t>Bonnes pratiques</a:t>
            </a:r>
          </a:p>
        </p:txBody>
      </p:sp>
      <p:sp>
        <p:nvSpPr>
          <p:cNvPr id="7" name="Espace réservé du contenu 6"/>
          <p:cNvSpPr>
            <a:spLocks noGrp="1"/>
          </p:cNvSpPr>
          <p:nvPr>
            <p:ph sz="quarter" idx="4"/>
          </p:nvPr>
        </p:nvSpPr>
        <p:spPr>
          <a:xfrm>
            <a:off x="4655078" y="1972019"/>
            <a:ext cx="3996000" cy="2852859"/>
          </a:xfrm>
          <a:ln>
            <a:solidFill>
              <a:srgbClr val="00B050"/>
            </a:solidFill>
          </a:ln>
        </p:spPr>
        <p:txBody>
          <a:bodyPr/>
          <a:lstStyle/>
          <a:p>
            <a:pPr>
              <a:spcAft>
                <a:spcPts val="600"/>
              </a:spcAft>
              <a:buFont typeface="Wingdings" panose="05000000000000000000" pitchFamily="2" charset="2"/>
              <a:buChar char="ü"/>
            </a:pPr>
            <a:r>
              <a:rPr lang="fr-FR" sz="1800" dirty="0" smtClean="0">
                <a:sym typeface="Wingdings" panose="05000000000000000000" pitchFamily="2" charset="2"/>
              </a:rPr>
              <a:t>Matériel réutilisable</a:t>
            </a:r>
          </a:p>
          <a:p>
            <a:pPr>
              <a:spcAft>
                <a:spcPts val="600"/>
              </a:spcAft>
              <a:buFont typeface="Wingdings" panose="05000000000000000000" pitchFamily="2" charset="2"/>
              <a:buChar char="ü"/>
            </a:pPr>
            <a:r>
              <a:rPr lang="fr-FR" sz="1800" dirty="0" smtClean="0">
                <a:sym typeface="Wingdings" panose="05000000000000000000" pitchFamily="2" charset="2"/>
              </a:rPr>
              <a:t>Doit être désinfecté après utilisation  cf. § entretien de l’environnement</a:t>
            </a:r>
            <a:endParaRPr lang="fr-FR" sz="1800" dirty="0">
              <a:sym typeface="Wingdings" panose="05000000000000000000" pitchFamily="2" charset="2"/>
            </a:endParaRPr>
          </a:p>
        </p:txBody>
      </p:sp>
      <p:pic>
        <p:nvPicPr>
          <p:cNvPr id="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027" y="242173"/>
            <a:ext cx="1496884" cy="738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418641" y="3624549"/>
            <a:ext cx="4087258" cy="1200329"/>
          </a:xfrm>
          <a:prstGeom prst="rect">
            <a:avLst/>
          </a:prstGeom>
          <a:solidFill>
            <a:schemeClr val="accent1">
              <a:lumMod val="40000"/>
              <a:lumOff val="60000"/>
            </a:schemeClr>
          </a:solidFill>
        </p:spPr>
        <p:txBody>
          <a:bodyPr wrap="square" rtlCol="0">
            <a:spAutoFit/>
          </a:bodyPr>
          <a:lstStyle/>
          <a:p>
            <a:r>
              <a:rPr lang="fr-FR" dirty="0" smtClean="0"/>
              <a:t>Matériel possible :</a:t>
            </a:r>
          </a:p>
          <a:p>
            <a:pPr marL="285750" indent="-285750">
              <a:buFont typeface="Wingdings" panose="05000000000000000000" pitchFamily="2" charset="2"/>
              <a:buChar char="ü"/>
            </a:pPr>
            <a:r>
              <a:rPr lang="fr-FR" dirty="0" smtClean="0"/>
              <a:t>Lunettes de protection</a:t>
            </a:r>
          </a:p>
          <a:p>
            <a:pPr marL="285750" indent="-285750">
              <a:buFont typeface="Wingdings" panose="05000000000000000000" pitchFamily="2" charset="2"/>
              <a:buChar char="ü"/>
            </a:pPr>
            <a:r>
              <a:rPr lang="fr-FR" dirty="0" smtClean="0"/>
              <a:t>Masque à visière</a:t>
            </a:r>
          </a:p>
          <a:p>
            <a:pPr marL="285750" indent="-285750">
              <a:buFont typeface="Wingdings" panose="05000000000000000000" pitchFamily="2" charset="2"/>
              <a:buChar char="ü"/>
            </a:pPr>
            <a:r>
              <a:rPr lang="fr-FR" dirty="0" smtClean="0"/>
              <a:t>Visière de protection</a:t>
            </a:r>
            <a:endParaRPr lang="fr-FR" dirty="0"/>
          </a:p>
        </p:txBody>
      </p:sp>
      <p:sp>
        <p:nvSpPr>
          <p:cNvPr id="9" name="ZoneTexte 8"/>
          <p:cNvSpPr txBox="1"/>
          <p:nvPr/>
        </p:nvSpPr>
        <p:spPr>
          <a:xfrm>
            <a:off x="418641" y="5313177"/>
            <a:ext cx="8215608" cy="369332"/>
          </a:xfrm>
          <a:prstGeom prst="rect">
            <a:avLst/>
          </a:prstGeom>
          <a:solidFill>
            <a:schemeClr val="accent2">
              <a:lumMod val="20000"/>
              <a:lumOff val="80000"/>
            </a:schemeClr>
          </a:solidFill>
          <a:ln>
            <a:solidFill>
              <a:srgbClr val="FF0000"/>
            </a:solidFill>
          </a:ln>
        </p:spPr>
        <p:txBody>
          <a:bodyPr wrap="square" rtlCol="0">
            <a:spAutoFit/>
          </a:bodyPr>
          <a:lstStyle/>
          <a:p>
            <a:pPr algn="ctr"/>
            <a:r>
              <a:rPr lang="fr-FR" b="1" dirty="0" smtClean="0">
                <a:solidFill>
                  <a:srgbClr val="FF0000"/>
                </a:solidFill>
              </a:rPr>
              <a:t>Le port d’une visière de protection ne dispense pas du port de masque</a:t>
            </a:r>
            <a:endParaRPr lang="fr-FR" b="1" dirty="0">
              <a:solidFill>
                <a:srgbClr val="FF0000"/>
              </a:solidFill>
            </a:endParaRPr>
          </a:p>
        </p:txBody>
      </p:sp>
    </p:spTree>
    <p:extLst>
      <p:ext uri="{BB962C8B-B14F-4D97-AF65-F5344CB8AC3E}">
        <p14:creationId xmlns:p14="http://schemas.microsoft.com/office/powerpoint/2010/main" val="53040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Protection de la tenue</a:t>
            </a:r>
            <a:endParaRPr lang="fr-FR" dirty="0"/>
          </a:p>
        </p:txBody>
      </p:sp>
      <p:sp>
        <p:nvSpPr>
          <p:cNvPr id="5" name="Espace réservé du texte 4"/>
          <p:cNvSpPr>
            <a:spLocks noGrp="1"/>
          </p:cNvSpPr>
          <p:nvPr>
            <p:ph type="body" idx="1"/>
          </p:nvPr>
        </p:nvSpPr>
        <p:spPr>
          <a:xfrm>
            <a:off x="457200" y="1366944"/>
            <a:ext cx="3996000" cy="639762"/>
          </a:xfrm>
          <a:solidFill>
            <a:srgbClr val="0070C0"/>
          </a:solidFill>
          <a:ln>
            <a:solidFill>
              <a:srgbClr val="0070C0"/>
            </a:solidFill>
          </a:ln>
        </p:spPr>
        <p:txBody>
          <a:bodyPr anchor="ctr"/>
          <a:lstStyle/>
          <a:p>
            <a:r>
              <a:rPr lang="fr-FR" dirty="0">
                <a:solidFill>
                  <a:schemeClr val="bg1"/>
                </a:solidFill>
              </a:rPr>
              <a:t>Indications </a:t>
            </a:r>
          </a:p>
        </p:txBody>
      </p:sp>
      <p:sp>
        <p:nvSpPr>
          <p:cNvPr id="3" name="Espace réservé du contenu 2"/>
          <p:cNvSpPr>
            <a:spLocks noGrp="1"/>
          </p:cNvSpPr>
          <p:nvPr>
            <p:ph sz="half" idx="2"/>
          </p:nvPr>
        </p:nvSpPr>
        <p:spPr>
          <a:xfrm>
            <a:off x="457200" y="2008619"/>
            <a:ext cx="3996000" cy="3181997"/>
          </a:xfrm>
          <a:ln>
            <a:solidFill>
              <a:srgbClr val="0070C0"/>
            </a:solidFill>
          </a:ln>
        </p:spPr>
        <p:txBody>
          <a:bodyPr/>
          <a:lstStyle/>
          <a:p>
            <a:pPr>
              <a:spcAft>
                <a:spcPts val="600"/>
              </a:spcAft>
              <a:buFont typeface="Wingdings" panose="05000000000000000000" pitchFamily="2" charset="2"/>
              <a:buChar char="ü"/>
            </a:pPr>
            <a:r>
              <a:rPr lang="fr-FR" sz="2000" dirty="0"/>
              <a:t>Chaque fois qu’il y a un contact entre la tenue et le </a:t>
            </a:r>
            <a:r>
              <a:rPr lang="fr-FR" sz="2000" dirty="0" smtClean="0"/>
              <a:t>patient </a:t>
            </a:r>
            <a:r>
              <a:rPr lang="fr-FR" sz="2000" u="sng" dirty="0" smtClean="0"/>
              <a:t>avec</a:t>
            </a:r>
            <a:r>
              <a:rPr lang="fr-FR" sz="2000" dirty="0" smtClean="0"/>
              <a:t> risque d’exposition aux liquides biologiques</a:t>
            </a:r>
            <a:endParaRPr lang="fr-FR" sz="2000" dirty="0"/>
          </a:p>
          <a:p>
            <a:pPr>
              <a:spcAft>
                <a:spcPts val="600"/>
              </a:spcAft>
              <a:buFont typeface="Wingdings" panose="05000000000000000000" pitchFamily="2" charset="2"/>
              <a:buChar char="ü"/>
            </a:pPr>
            <a:r>
              <a:rPr lang="fr-FR" sz="2000" dirty="0"/>
              <a:t>Tablier </a:t>
            </a:r>
            <a:r>
              <a:rPr lang="fr-FR" sz="2000" dirty="0" smtClean="0"/>
              <a:t>plastique si </a:t>
            </a:r>
            <a:r>
              <a:rPr lang="fr-FR" sz="2000" dirty="0"/>
              <a:t>soin </a:t>
            </a:r>
            <a:r>
              <a:rPr lang="fr-FR" sz="2000" dirty="0" smtClean="0"/>
              <a:t>mouillant/souillant </a:t>
            </a:r>
          </a:p>
          <a:p>
            <a:pPr>
              <a:spcAft>
                <a:spcPts val="600"/>
              </a:spcAft>
              <a:buFont typeface="Wingdings" panose="05000000000000000000" pitchFamily="2" charset="2"/>
              <a:buChar char="ü"/>
            </a:pPr>
            <a:r>
              <a:rPr lang="fr-FR" sz="2000" dirty="0" smtClean="0"/>
              <a:t>Ou </a:t>
            </a:r>
            <a:r>
              <a:rPr lang="fr-FR" sz="2000" dirty="0" err="1" smtClean="0"/>
              <a:t>surblouse</a:t>
            </a:r>
            <a:r>
              <a:rPr lang="fr-FR" sz="2000" dirty="0" smtClean="0"/>
              <a:t> si risque d’</a:t>
            </a:r>
            <a:r>
              <a:rPr lang="fr-FR" sz="2000" dirty="0" err="1" smtClean="0"/>
              <a:t>aérolisation</a:t>
            </a:r>
            <a:endParaRPr lang="fr-FR" sz="2000" dirty="0" smtClean="0"/>
          </a:p>
        </p:txBody>
      </p:sp>
      <p:sp>
        <p:nvSpPr>
          <p:cNvPr id="6" name="Espace réservé du texte 5"/>
          <p:cNvSpPr>
            <a:spLocks noGrp="1"/>
          </p:cNvSpPr>
          <p:nvPr>
            <p:ph type="body" sz="quarter" idx="3"/>
          </p:nvPr>
        </p:nvSpPr>
        <p:spPr>
          <a:xfrm>
            <a:off x="4655078" y="1366944"/>
            <a:ext cx="3996000" cy="639762"/>
          </a:xfrm>
          <a:solidFill>
            <a:srgbClr val="00B050"/>
          </a:solidFill>
          <a:ln>
            <a:solidFill>
              <a:srgbClr val="00B050"/>
            </a:solidFill>
          </a:ln>
        </p:spPr>
        <p:txBody>
          <a:bodyPr anchor="ctr"/>
          <a:lstStyle/>
          <a:p>
            <a:r>
              <a:rPr lang="fr-FR" dirty="0">
                <a:solidFill>
                  <a:schemeClr val="bg1"/>
                </a:solidFill>
              </a:rPr>
              <a:t>Bonnes pratiques</a:t>
            </a:r>
          </a:p>
        </p:txBody>
      </p:sp>
      <p:sp>
        <p:nvSpPr>
          <p:cNvPr id="7" name="Espace réservé du contenu 6"/>
          <p:cNvSpPr>
            <a:spLocks noGrp="1"/>
          </p:cNvSpPr>
          <p:nvPr>
            <p:ph sz="quarter" idx="4"/>
          </p:nvPr>
        </p:nvSpPr>
        <p:spPr>
          <a:xfrm>
            <a:off x="4655078" y="1973405"/>
            <a:ext cx="3996000" cy="1280783"/>
          </a:xfrm>
          <a:ln>
            <a:solidFill>
              <a:srgbClr val="00B050"/>
            </a:solidFill>
          </a:ln>
        </p:spPr>
        <p:txBody>
          <a:bodyPr/>
          <a:lstStyle/>
          <a:p>
            <a:pPr>
              <a:spcAft>
                <a:spcPts val="600"/>
              </a:spcAft>
              <a:buFont typeface="Wingdings" panose="05000000000000000000" pitchFamily="2" charset="2"/>
              <a:buChar char="ü"/>
            </a:pPr>
            <a:r>
              <a:rPr lang="fr-FR" sz="1800" dirty="0" smtClean="0">
                <a:sym typeface="Wingdings" panose="05000000000000000000" pitchFamily="2" charset="2"/>
              </a:rPr>
              <a:t>Pas </a:t>
            </a:r>
            <a:r>
              <a:rPr lang="fr-FR" sz="1800" dirty="0">
                <a:sym typeface="Wingdings" panose="05000000000000000000" pitchFamily="2" charset="2"/>
              </a:rPr>
              <a:t>de retrait par le visage</a:t>
            </a:r>
          </a:p>
          <a:p>
            <a:pPr>
              <a:spcAft>
                <a:spcPts val="600"/>
              </a:spcAft>
              <a:buFont typeface="Wingdings" panose="05000000000000000000" pitchFamily="2" charset="2"/>
              <a:buChar char="ü"/>
            </a:pPr>
            <a:r>
              <a:rPr lang="fr-FR" sz="1800" dirty="0">
                <a:sym typeface="Wingdings" panose="05000000000000000000" pitchFamily="2" charset="2"/>
              </a:rPr>
              <a:t>Hygiène des mains </a:t>
            </a:r>
            <a:r>
              <a:rPr lang="fr-FR" sz="1800" dirty="0" smtClean="0">
                <a:sym typeface="Wingdings" panose="05000000000000000000" pitchFamily="2" charset="2"/>
              </a:rPr>
              <a:t>AVANT/APRÈS</a:t>
            </a:r>
          </a:p>
        </p:txBody>
      </p:sp>
      <p:sp>
        <p:nvSpPr>
          <p:cNvPr id="8" name="ZoneTexte 7"/>
          <p:cNvSpPr txBox="1"/>
          <p:nvPr/>
        </p:nvSpPr>
        <p:spPr>
          <a:xfrm>
            <a:off x="4639235" y="3436290"/>
            <a:ext cx="4114800" cy="1754326"/>
          </a:xfrm>
          <a:prstGeom prst="rect">
            <a:avLst/>
          </a:prstGeom>
          <a:solidFill>
            <a:srgbClr val="FFC000"/>
          </a:solidFill>
        </p:spPr>
        <p:txBody>
          <a:bodyPr wrap="square" rtlCol="0">
            <a:spAutoFit/>
          </a:bodyPr>
          <a:lstStyle/>
          <a:p>
            <a:pPr marL="285750" indent="-285750">
              <a:buFont typeface="Wingdings" panose="05000000000000000000" pitchFamily="2" charset="2"/>
              <a:buChar char="ü"/>
            </a:pPr>
            <a:r>
              <a:rPr lang="fr-FR" dirty="0" smtClean="0"/>
              <a:t>Privilégier le matériel UU</a:t>
            </a:r>
          </a:p>
          <a:p>
            <a:pPr marL="285750" indent="-285750">
              <a:buFont typeface="Wingdings" panose="05000000000000000000" pitchFamily="2" charset="2"/>
              <a:buChar char="ü"/>
            </a:pPr>
            <a:r>
              <a:rPr lang="fr-FR" dirty="0" smtClean="0"/>
              <a:t>À défaut, utiliser du matériel réutilisable en étant vigilant sur : </a:t>
            </a:r>
          </a:p>
          <a:p>
            <a:pPr marL="742950" lvl="1" indent="-285750">
              <a:buFont typeface="Wingdings" panose="05000000000000000000" pitchFamily="2" charset="2"/>
              <a:buChar char="§"/>
            </a:pPr>
            <a:r>
              <a:rPr lang="fr-FR" dirty="0" smtClean="0"/>
              <a:t>Le retrait après utilisation</a:t>
            </a:r>
          </a:p>
          <a:p>
            <a:pPr marL="742950" lvl="1" indent="-285750">
              <a:buFont typeface="Wingdings" panose="05000000000000000000" pitchFamily="2" charset="2"/>
              <a:buChar char="§"/>
            </a:pPr>
            <a:r>
              <a:rPr lang="fr-FR" dirty="0" smtClean="0"/>
              <a:t>L’entretien cf. § linge</a:t>
            </a:r>
          </a:p>
          <a:p>
            <a:pPr marL="742950" lvl="1" indent="-285750">
              <a:buFont typeface="Wingdings" panose="05000000000000000000" pitchFamily="2" charset="2"/>
              <a:buChar char="§"/>
            </a:pPr>
            <a:endParaRPr lang="fr-FR"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0330" y="4587702"/>
            <a:ext cx="846086" cy="740326"/>
          </a:xfrm>
          <a:prstGeom prst="rect">
            <a:avLst/>
          </a:prstGeom>
        </p:spPr>
      </p:pic>
    </p:spTree>
    <p:extLst>
      <p:ext uri="{BB962C8B-B14F-4D97-AF65-F5344CB8AC3E}">
        <p14:creationId xmlns:p14="http://schemas.microsoft.com/office/powerpoint/2010/main" val="20783512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78465" y="4330121"/>
            <a:ext cx="4019107" cy="18823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smtClean="0"/>
              <a:t>Habillage /déshabillage</a:t>
            </a:r>
            <a:endParaRPr lang="fr-FR" dirty="0"/>
          </a:p>
        </p:txBody>
      </p:sp>
      <p:sp>
        <p:nvSpPr>
          <p:cNvPr id="4" name="Espace réservé du texte 3"/>
          <p:cNvSpPr>
            <a:spLocks noGrp="1"/>
          </p:cNvSpPr>
          <p:nvPr>
            <p:ph type="body" idx="1"/>
          </p:nvPr>
        </p:nvSpPr>
        <p:spPr>
          <a:solidFill>
            <a:srgbClr val="0070C0"/>
          </a:solidFill>
          <a:ln>
            <a:solidFill>
              <a:srgbClr val="0070C0"/>
            </a:solidFill>
          </a:ln>
        </p:spPr>
        <p:txBody>
          <a:bodyPr anchor="ctr"/>
          <a:lstStyle/>
          <a:p>
            <a:r>
              <a:rPr lang="fr-FR" dirty="0" smtClean="0">
                <a:solidFill>
                  <a:schemeClr val="bg1"/>
                </a:solidFill>
              </a:rPr>
              <a:t>Habillage</a:t>
            </a:r>
            <a:r>
              <a:rPr lang="fr-FR" dirty="0" smtClean="0"/>
              <a:t> </a:t>
            </a:r>
            <a:endParaRPr lang="fr-FR" dirty="0"/>
          </a:p>
        </p:txBody>
      </p:sp>
      <p:sp>
        <p:nvSpPr>
          <p:cNvPr id="5" name="Espace réservé du contenu 4"/>
          <p:cNvSpPr>
            <a:spLocks noGrp="1"/>
          </p:cNvSpPr>
          <p:nvPr>
            <p:ph sz="half" idx="2"/>
          </p:nvPr>
        </p:nvSpPr>
        <p:spPr>
          <a:xfrm>
            <a:off x="457200" y="2285999"/>
            <a:ext cx="4040188" cy="1860699"/>
          </a:xfrm>
          <a:ln>
            <a:solidFill>
              <a:srgbClr val="0070C0"/>
            </a:solidFill>
          </a:ln>
        </p:spPr>
        <p:txBody>
          <a:bodyPr/>
          <a:lstStyle/>
          <a:p>
            <a:pPr marL="457200" indent="-457200">
              <a:buFont typeface="+mj-lt"/>
              <a:buAutoNum type="arabicPeriod"/>
            </a:pPr>
            <a:r>
              <a:rPr lang="fr-FR" dirty="0" smtClean="0"/>
              <a:t>Hygiène des mains</a:t>
            </a:r>
          </a:p>
          <a:p>
            <a:pPr marL="457200" indent="-457200">
              <a:buFont typeface="+mj-lt"/>
              <a:buAutoNum type="arabicPeriod"/>
            </a:pPr>
            <a:r>
              <a:rPr lang="fr-FR" dirty="0" smtClean="0"/>
              <a:t>Masque </a:t>
            </a:r>
          </a:p>
          <a:p>
            <a:pPr marL="457200" indent="-457200">
              <a:buFont typeface="+mj-lt"/>
              <a:buAutoNum type="arabicPeriod"/>
            </a:pPr>
            <a:r>
              <a:rPr lang="fr-FR" dirty="0" smtClean="0"/>
              <a:t>Autres EPI en fonction des besoins</a:t>
            </a:r>
            <a:endParaRPr lang="fr-FR" dirty="0"/>
          </a:p>
        </p:txBody>
      </p:sp>
      <p:sp>
        <p:nvSpPr>
          <p:cNvPr id="6" name="Espace réservé du texte 5"/>
          <p:cNvSpPr>
            <a:spLocks noGrp="1"/>
          </p:cNvSpPr>
          <p:nvPr>
            <p:ph type="body" sz="quarter" idx="3"/>
          </p:nvPr>
        </p:nvSpPr>
        <p:spPr>
          <a:solidFill>
            <a:srgbClr val="00B050"/>
          </a:solidFill>
          <a:ln>
            <a:solidFill>
              <a:srgbClr val="00B050"/>
            </a:solidFill>
          </a:ln>
        </p:spPr>
        <p:txBody>
          <a:bodyPr anchor="ctr"/>
          <a:lstStyle/>
          <a:p>
            <a:r>
              <a:rPr lang="fr-FR" dirty="0" smtClean="0">
                <a:solidFill>
                  <a:schemeClr val="bg1"/>
                </a:solidFill>
              </a:rPr>
              <a:t>Déshabillage </a:t>
            </a:r>
            <a:endParaRPr lang="fr-FR" dirty="0">
              <a:solidFill>
                <a:schemeClr val="bg1"/>
              </a:solidFill>
            </a:endParaRPr>
          </a:p>
        </p:txBody>
      </p:sp>
      <p:sp>
        <p:nvSpPr>
          <p:cNvPr id="7" name="Espace réservé du contenu 6"/>
          <p:cNvSpPr>
            <a:spLocks noGrp="1"/>
          </p:cNvSpPr>
          <p:nvPr>
            <p:ph sz="quarter" idx="4"/>
          </p:nvPr>
        </p:nvSpPr>
        <p:spPr>
          <a:xfrm>
            <a:off x="4645025" y="2254101"/>
            <a:ext cx="4041775" cy="3115341"/>
          </a:xfrm>
          <a:ln>
            <a:solidFill>
              <a:srgbClr val="00B050"/>
            </a:solidFill>
          </a:ln>
        </p:spPr>
        <p:txBody>
          <a:bodyPr/>
          <a:lstStyle/>
          <a:p>
            <a:pPr marL="457200" indent="-457200">
              <a:buFont typeface="+mj-lt"/>
              <a:buAutoNum type="arabicPeriod"/>
            </a:pPr>
            <a:r>
              <a:rPr lang="fr-FR" dirty="0" smtClean="0"/>
              <a:t>Les gants (si présents)</a:t>
            </a:r>
          </a:p>
          <a:p>
            <a:pPr marL="457200" indent="-457200">
              <a:buFont typeface="+mj-lt"/>
              <a:buAutoNum type="arabicPeriod"/>
            </a:pPr>
            <a:r>
              <a:rPr lang="fr-FR" dirty="0"/>
              <a:t>Tablier UU</a:t>
            </a:r>
          </a:p>
          <a:p>
            <a:pPr marL="457200" indent="-457200">
              <a:buFont typeface="+mj-lt"/>
              <a:buAutoNum type="arabicPeriod"/>
            </a:pPr>
            <a:r>
              <a:rPr lang="fr-FR" dirty="0" smtClean="0"/>
              <a:t>Hygiène des mains</a:t>
            </a:r>
          </a:p>
          <a:p>
            <a:pPr marL="457200" indent="-457200">
              <a:buFont typeface="+mj-lt"/>
              <a:buAutoNum type="arabicPeriod"/>
            </a:pPr>
            <a:r>
              <a:rPr lang="fr-FR" dirty="0" smtClean="0"/>
              <a:t>Lunettes </a:t>
            </a:r>
          </a:p>
          <a:p>
            <a:pPr marL="457200" indent="-457200">
              <a:buFont typeface="+mj-lt"/>
              <a:buAutoNum type="arabicPeriod"/>
            </a:pPr>
            <a:r>
              <a:rPr lang="fr-FR" dirty="0" smtClean="0"/>
              <a:t>Masque </a:t>
            </a:r>
          </a:p>
          <a:p>
            <a:pPr marL="457200" indent="-457200">
              <a:buFont typeface="+mj-lt"/>
              <a:buAutoNum type="arabicPeriod"/>
            </a:pPr>
            <a:r>
              <a:rPr lang="fr-FR" dirty="0" smtClean="0"/>
              <a:t>Hygiène des mains</a:t>
            </a:r>
            <a:endParaRPr lang="fr-FR" dirty="0"/>
          </a:p>
        </p:txBody>
      </p:sp>
      <p:sp>
        <p:nvSpPr>
          <p:cNvPr id="9" name="Rectangle 8"/>
          <p:cNvSpPr/>
          <p:nvPr/>
        </p:nvSpPr>
        <p:spPr>
          <a:xfrm>
            <a:off x="2210078" y="4461071"/>
            <a:ext cx="2287494" cy="1754326"/>
          </a:xfrm>
          <a:prstGeom prst="rect">
            <a:avLst/>
          </a:prstGeom>
          <a:solidFill>
            <a:srgbClr val="FFC000"/>
          </a:solidFill>
        </p:spPr>
        <p:txBody>
          <a:bodyPr wrap="square">
            <a:spAutoFit/>
          </a:bodyPr>
          <a:lstStyle/>
          <a:p>
            <a:pPr lvl="0"/>
            <a:r>
              <a:rPr lang="fr-FR" dirty="0" smtClean="0"/>
              <a:t>Risque ++ si contact EPI/mains contaminées avec le visage</a:t>
            </a:r>
          </a:p>
          <a:p>
            <a:pPr lvl="0" algn="ctr"/>
            <a:r>
              <a:rPr lang="fr-FR" b="1" dirty="0" smtClean="0">
                <a:sym typeface="Wingdings" panose="05000000000000000000" pitchFamily="2" charset="2"/>
              </a:rPr>
              <a:t> Hygiène des mains</a:t>
            </a:r>
            <a:r>
              <a:rPr lang="fr-FR" b="1" dirty="0" smtClean="0"/>
              <a:t>  </a:t>
            </a:r>
            <a:endParaRPr lang="fr-FR" b="1" dirty="0"/>
          </a:p>
        </p:txBody>
      </p:sp>
      <p:pic>
        <p:nvPicPr>
          <p:cNvPr id="1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05" t="14556" r="32598" b="39057"/>
          <a:stretch/>
        </p:blipFill>
        <p:spPr bwMode="auto">
          <a:xfrm>
            <a:off x="630202" y="4455891"/>
            <a:ext cx="1445015" cy="1645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17" y="4189228"/>
            <a:ext cx="630496" cy="551684"/>
          </a:xfrm>
          <a:prstGeom prst="rect">
            <a:avLst/>
          </a:prstGeom>
          <a:ln>
            <a:noFill/>
          </a:ln>
          <a:effectLst>
            <a:outerShdw blurRad="292100" dist="139700" dir="2700000" algn="tl" rotWithShape="0">
              <a:srgbClr val="333333">
                <a:alpha val="65000"/>
              </a:srgbClr>
            </a:outerShdw>
          </a:effectLst>
        </p:spPr>
      </p:pic>
      <p:cxnSp>
        <p:nvCxnSpPr>
          <p:cNvPr id="14" name="Connecteur droit avec flèche 13"/>
          <p:cNvCxnSpPr/>
          <p:nvPr/>
        </p:nvCxnSpPr>
        <p:spPr>
          <a:xfrm flipH="1">
            <a:off x="1352709" y="4890976"/>
            <a:ext cx="531628" cy="37213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a:off x="1505109" y="5263115"/>
            <a:ext cx="531628"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H="1">
            <a:off x="1505109" y="5615289"/>
            <a:ext cx="53162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2500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92819"/>
            <a:ext cx="8229600" cy="868363"/>
          </a:xfrm>
        </p:spPr>
        <p:txBody>
          <a:bodyPr/>
          <a:lstStyle/>
          <a:p>
            <a:r>
              <a:rPr lang="fr-FR" sz="3600" dirty="0" smtClean="0"/>
              <a:t>Retrait du tablier usage unique</a:t>
            </a:r>
            <a:endParaRPr lang="fr-FR" sz="3600" dirty="0"/>
          </a:p>
        </p:txBody>
      </p:sp>
      <p:sp>
        <p:nvSpPr>
          <p:cNvPr id="3" name="ZoneTexte 2"/>
          <p:cNvSpPr txBox="1"/>
          <p:nvPr/>
        </p:nvSpPr>
        <p:spPr>
          <a:xfrm>
            <a:off x="1100692" y="1597446"/>
            <a:ext cx="7106873" cy="3416320"/>
          </a:xfrm>
          <a:prstGeom prst="rect">
            <a:avLst/>
          </a:prstGeom>
          <a:noFill/>
        </p:spPr>
        <p:txBody>
          <a:bodyPr wrap="square" rtlCol="0">
            <a:spAutoFit/>
          </a:bodyPr>
          <a:lstStyle/>
          <a:p>
            <a:r>
              <a:rPr lang="fr-FR" sz="2400" dirty="0" smtClean="0"/>
              <a:t>Étape à haut risque de contamination de la tenue initialement protégée :</a:t>
            </a:r>
          </a:p>
          <a:p>
            <a:endParaRPr lang="fr-FR" sz="2400" dirty="0" smtClean="0"/>
          </a:p>
          <a:p>
            <a:pPr marL="285750" indent="-285750">
              <a:buFont typeface="Wingdings" panose="05000000000000000000" pitchFamily="2" charset="2"/>
              <a:buChar char="ü"/>
            </a:pPr>
            <a:r>
              <a:rPr lang="fr-FR" sz="2400" dirty="0" smtClean="0"/>
              <a:t>Le matériel à usage unique est conçu pour que les liens puissent être arrachés</a:t>
            </a:r>
          </a:p>
          <a:p>
            <a:pPr marL="285750" indent="-285750">
              <a:buFont typeface="Wingdings" panose="05000000000000000000" pitchFamily="2" charset="2"/>
              <a:buChar char="ü"/>
            </a:pPr>
            <a:r>
              <a:rPr lang="fr-FR" sz="2400" dirty="0" smtClean="0"/>
              <a:t>Retirer les dispositifs par l’avant</a:t>
            </a:r>
          </a:p>
          <a:p>
            <a:pPr marL="285750" indent="-285750">
              <a:buFont typeface="Wingdings" panose="05000000000000000000" pitchFamily="2" charset="2"/>
              <a:buChar char="ü"/>
            </a:pPr>
            <a:r>
              <a:rPr lang="fr-FR" sz="2400" dirty="0" smtClean="0"/>
              <a:t>Ils ne doivent en aucun cas être retirés en passant par la tête.</a:t>
            </a:r>
          </a:p>
          <a:p>
            <a:pPr marL="285750" indent="-285750">
              <a:buFont typeface="Wingdings" panose="05000000000000000000" pitchFamily="2" charset="2"/>
              <a:buChar char="ü"/>
            </a:pPr>
            <a:endParaRPr lang="fr-FR" sz="24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060" y="3880967"/>
            <a:ext cx="441792" cy="386568"/>
          </a:xfrm>
          <a:prstGeom prst="rect">
            <a:avLst/>
          </a:prstGeom>
        </p:spPr>
      </p:pic>
      <p:sp>
        <p:nvSpPr>
          <p:cNvPr id="7" name="Légende encadrée avec une bordure 1 6"/>
          <p:cNvSpPr/>
          <p:nvPr/>
        </p:nvSpPr>
        <p:spPr>
          <a:xfrm>
            <a:off x="6285268" y="4369686"/>
            <a:ext cx="2335576" cy="876144"/>
          </a:xfrm>
          <a:prstGeom prst="accentBorderCallout1">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Risque de contamination des mains lors du retrait</a:t>
            </a:r>
            <a:endParaRPr lang="fr-FR" dirty="0"/>
          </a:p>
        </p:txBody>
      </p:sp>
      <p:pic>
        <p:nvPicPr>
          <p:cNvPr id="8" name="Image 7">
            <a:hlinkClick r:id="rId3" action="ppaction://hlinksldjump"/>
          </p:cNvPr>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Lst>
          </a:blip>
          <a:stretch>
            <a:fillRect/>
          </a:stretch>
        </p:blipFill>
        <p:spPr>
          <a:xfrm>
            <a:off x="6716486" y="5656787"/>
            <a:ext cx="1218178" cy="1158007"/>
          </a:xfrm>
          <a:prstGeom prst="rect">
            <a:avLst/>
          </a:prstGeom>
        </p:spPr>
      </p:pic>
      <p:sp>
        <p:nvSpPr>
          <p:cNvPr id="9" name="Flèche vers le bas 8"/>
          <p:cNvSpPr/>
          <p:nvPr/>
        </p:nvSpPr>
        <p:spPr>
          <a:xfrm>
            <a:off x="7341051" y="5351073"/>
            <a:ext cx="396607" cy="6414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p:nvPr/>
        </p:nvPicPr>
        <p:blipFill rotWithShape="1">
          <a:blip r:embed="rId6" cstate="print">
            <a:extLst>
              <a:ext uri="{28A0092B-C50C-407E-A947-70E740481C1C}">
                <a14:useLocalDpi xmlns:a14="http://schemas.microsoft.com/office/drawing/2010/main" val="0"/>
              </a:ext>
            </a:extLst>
          </a:blip>
          <a:srcRect l="11299" r="14690"/>
          <a:stretch/>
        </p:blipFill>
        <p:spPr bwMode="auto">
          <a:xfrm>
            <a:off x="4279896" y="4412554"/>
            <a:ext cx="1416205" cy="1738038"/>
          </a:xfrm>
          <a:prstGeom prst="rect">
            <a:avLst/>
          </a:prstGeom>
          <a:noFill/>
          <a:ln>
            <a:noFill/>
          </a:ln>
          <a:extLst>
            <a:ext uri="{53640926-AAD7-44D8-BBD7-CCE9431645EC}">
              <a14:shadowObscured xmlns:a14="http://schemas.microsoft.com/office/drawing/2010/main"/>
            </a:ext>
          </a:extLst>
        </p:spPr>
      </p:pic>
      <p:sp>
        <p:nvSpPr>
          <p:cNvPr id="6" name="Légende encadrée avec une bordure 1 5"/>
          <p:cNvSpPr/>
          <p:nvPr/>
        </p:nvSpPr>
        <p:spPr>
          <a:xfrm>
            <a:off x="740956" y="5409328"/>
            <a:ext cx="2538891" cy="524929"/>
          </a:xfrm>
          <a:prstGeom prst="accentBorderCallout1">
            <a:avLst>
              <a:gd name="adj1" fmla="val 20849"/>
              <a:gd name="adj2" fmla="val 109375"/>
              <a:gd name="adj3" fmla="val -40707"/>
              <a:gd name="adj4" fmla="val 1622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t>Face contaminée</a:t>
            </a:r>
            <a:endParaRPr lang="fr-FR" sz="2000" b="1" dirty="0"/>
          </a:p>
        </p:txBody>
      </p:sp>
    </p:spTree>
    <p:extLst>
      <p:ext uri="{BB962C8B-B14F-4D97-AF65-F5344CB8AC3E}">
        <p14:creationId xmlns:p14="http://schemas.microsoft.com/office/powerpoint/2010/main" val="32737973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Entretien </a:t>
            </a:r>
            <a:r>
              <a:rPr lang="fr-FR" dirty="0" smtClean="0"/>
              <a:t>de l’environnement</a:t>
            </a:r>
            <a:endParaRPr lang="fr-FR" dirty="0"/>
          </a:p>
        </p:txBody>
      </p:sp>
      <p:sp>
        <p:nvSpPr>
          <p:cNvPr id="5" name="Espace réservé du texte 4"/>
          <p:cNvSpPr>
            <a:spLocks noGrp="1"/>
          </p:cNvSpPr>
          <p:nvPr>
            <p:ph type="body" idx="1"/>
          </p:nvPr>
        </p:nvSpPr>
        <p:spPr>
          <a:xfrm>
            <a:off x="457200" y="1439681"/>
            <a:ext cx="4060800" cy="639762"/>
          </a:xfrm>
          <a:solidFill>
            <a:srgbClr val="0070C0"/>
          </a:solidFill>
          <a:ln>
            <a:solidFill>
              <a:srgbClr val="0070C0"/>
            </a:solidFill>
          </a:ln>
        </p:spPr>
        <p:txBody>
          <a:bodyPr anchor="ctr"/>
          <a:lstStyle/>
          <a:p>
            <a:r>
              <a:rPr lang="fr-FR" dirty="0" smtClean="0">
                <a:solidFill>
                  <a:schemeClr val="bg1"/>
                </a:solidFill>
              </a:rPr>
              <a:t>Locaux </a:t>
            </a:r>
            <a:endParaRPr lang="fr-FR" dirty="0">
              <a:solidFill>
                <a:schemeClr val="bg1"/>
              </a:solidFill>
            </a:endParaRPr>
          </a:p>
        </p:txBody>
      </p:sp>
      <p:sp>
        <p:nvSpPr>
          <p:cNvPr id="6" name="Espace réservé du contenu 5"/>
          <p:cNvSpPr>
            <a:spLocks noGrp="1"/>
          </p:cNvSpPr>
          <p:nvPr>
            <p:ph sz="half" idx="2"/>
          </p:nvPr>
        </p:nvSpPr>
        <p:spPr>
          <a:xfrm>
            <a:off x="457199" y="2067788"/>
            <a:ext cx="4060117" cy="4025412"/>
          </a:xfrm>
          <a:ln>
            <a:solidFill>
              <a:srgbClr val="0070C0"/>
            </a:solidFill>
          </a:ln>
        </p:spPr>
        <p:txBody>
          <a:bodyPr/>
          <a:lstStyle/>
          <a:p>
            <a:pPr>
              <a:spcAft>
                <a:spcPts val="1200"/>
              </a:spcAft>
            </a:pPr>
            <a:r>
              <a:rPr lang="fr-FR" sz="2000" dirty="0" smtClean="0"/>
              <a:t>Aération des locaux (15 min x2-3/j)</a:t>
            </a:r>
          </a:p>
          <a:p>
            <a:pPr>
              <a:spcAft>
                <a:spcPts val="1200"/>
              </a:spcAft>
            </a:pPr>
            <a:r>
              <a:rPr lang="fr-FR" sz="2000" dirty="0"/>
              <a:t>S</a:t>
            </a:r>
            <a:r>
              <a:rPr lang="fr-FR" sz="2000" dirty="0" smtClean="0"/>
              <a:t>urfaces </a:t>
            </a:r>
            <a:r>
              <a:rPr lang="fr-FR" sz="2000" dirty="0"/>
              <a:t>manipulées </a:t>
            </a:r>
            <a:r>
              <a:rPr lang="fr-FR" sz="1800" dirty="0"/>
              <a:t>(télécommandes, poignées, interrupteurs, rampes etc</a:t>
            </a:r>
            <a:r>
              <a:rPr lang="fr-FR" sz="1800" dirty="0" smtClean="0"/>
              <a:t>.)</a:t>
            </a:r>
          </a:p>
          <a:p>
            <a:r>
              <a:rPr lang="fr-FR" sz="2000" dirty="0" smtClean="0"/>
              <a:t>Choix des produits : </a:t>
            </a:r>
          </a:p>
          <a:p>
            <a:pPr marL="742950" lvl="2" indent="-342900">
              <a:spcAft>
                <a:spcPts val="600"/>
              </a:spcAft>
              <a:buFont typeface="Wingdings" panose="05000000000000000000" pitchFamily="2" charset="2"/>
              <a:buChar char="ü"/>
            </a:pPr>
            <a:r>
              <a:rPr lang="fr-FR" dirty="0" smtClean="0"/>
              <a:t>Détergent désinfectant virucide EN 14 476</a:t>
            </a:r>
          </a:p>
          <a:p>
            <a:pPr marL="742950" lvl="2" indent="-342900">
              <a:spcAft>
                <a:spcPts val="600"/>
              </a:spcAft>
              <a:buFont typeface="Wingdings" panose="05000000000000000000" pitchFamily="2" charset="2"/>
              <a:buChar char="ü"/>
            </a:pPr>
            <a:r>
              <a:rPr lang="fr-FR" dirty="0" smtClean="0"/>
              <a:t>Ou eau </a:t>
            </a:r>
            <a:r>
              <a:rPr lang="fr-FR" dirty="0"/>
              <a:t>de javel </a:t>
            </a:r>
            <a:r>
              <a:rPr lang="fr-FR" dirty="0" smtClean="0"/>
              <a:t>( /!\dilution </a:t>
            </a:r>
            <a:r>
              <a:rPr lang="fr-FR" dirty="0"/>
              <a:t>&amp; conservation)</a:t>
            </a:r>
          </a:p>
          <a:p>
            <a:endParaRPr lang="fr-FR" dirty="0"/>
          </a:p>
        </p:txBody>
      </p:sp>
      <p:sp>
        <p:nvSpPr>
          <p:cNvPr id="7" name="Espace réservé du texte 6"/>
          <p:cNvSpPr>
            <a:spLocks noGrp="1"/>
          </p:cNvSpPr>
          <p:nvPr>
            <p:ph type="body" sz="quarter" idx="3"/>
          </p:nvPr>
        </p:nvSpPr>
        <p:spPr>
          <a:xfrm>
            <a:off x="4645025" y="1439681"/>
            <a:ext cx="4249593" cy="639762"/>
          </a:xfrm>
          <a:solidFill>
            <a:srgbClr val="00B050"/>
          </a:solidFill>
        </p:spPr>
        <p:txBody>
          <a:bodyPr anchor="ctr"/>
          <a:lstStyle/>
          <a:p>
            <a:r>
              <a:rPr lang="fr-FR" dirty="0" smtClean="0">
                <a:solidFill>
                  <a:schemeClr val="bg1"/>
                </a:solidFill>
              </a:rPr>
              <a:t>Linge</a:t>
            </a:r>
            <a:endParaRPr lang="fr-FR" dirty="0">
              <a:solidFill>
                <a:schemeClr val="bg1"/>
              </a:solidFill>
            </a:endParaRPr>
          </a:p>
        </p:txBody>
      </p:sp>
      <p:sp>
        <p:nvSpPr>
          <p:cNvPr id="8" name="Espace réservé du contenu 7"/>
          <p:cNvSpPr>
            <a:spLocks noGrp="1"/>
          </p:cNvSpPr>
          <p:nvPr>
            <p:ph sz="quarter" idx="4"/>
          </p:nvPr>
        </p:nvSpPr>
        <p:spPr>
          <a:xfrm>
            <a:off x="4645025" y="2067788"/>
            <a:ext cx="4232275" cy="1415641"/>
          </a:xfrm>
          <a:ln>
            <a:solidFill>
              <a:srgbClr val="00B050"/>
            </a:solidFill>
          </a:ln>
        </p:spPr>
        <p:txBody>
          <a:bodyPr/>
          <a:lstStyle/>
          <a:p>
            <a:pPr>
              <a:spcBef>
                <a:spcPts val="0"/>
              </a:spcBef>
            </a:pPr>
            <a:r>
              <a:rPr lang="fr-FR" sz="1800" dirty="0" smtClean="0"/>
              <a:t>Machine :</a:t>
            </a:r>
          </a:p>
          <a:p>
            <a:pPr marL="742950" lvl="2" indent="-342900">
              <a:spcBef>
                <a:spcPts val="0"/>
              </a:spcBef>
              <a:spcAft>
                <a:spcPts val="600"/>
              </a:spcAft>
              <a:buFont typeface="Wingdings" panose="05000000000000000000" pitchFamily="2" charset="2"/>
              <a:buChar char="ü"/>
            </a:pPr>
            <a:r>
              <a:rPr lang="fr-FR" dirty="0"/>
              <a:t>min 60°C </a:t>
            </a:r>
            <a:endParaRPr lang="fr-FR" dirty="0" smtClean="0"/>
          </a:p>
          <a:p>
            <a:pPr marL="742950" lvl="2" indent="-342900">
              <a:spcBef>
                <a:spcPts val="0"/>
              </a:spcBef>
              <a:spcAft>
                <a:spcPts val="600"/>
              </a:spcAft>
              <a:buFont typeface="Wingdings" panose="05000000000000000000" pitchFamily="2" charset="2"/>
              <a:buChar char="ü"/>
            </a:pPr>
            <a:r>
              <a:rPr lang="fr-FR" dirty="0" smtClean="0"/>
              <a:t>min </a:t>
            </a:r>
            <a:r>
              <a:rPr lang="fr-FR" dirty="0"/>
              <a:t>30 </a:t>
            </a:r>
            <a:r>
              <a:rPr lang="fr-FR" dirty="0" smtClean="0"/>
              <a:t>minutes</a:t>
            </a:r>
          </a:p>
          <a:p>
            <a:pPr marL="742950" lvl="2" indent="-342900">
              <a:spcBef>
                <a:spcPts val="0"/>
              </a:spcBef>
              <a:spcAft>
                <a:spcPts val="600"/>
              </a:spcAft>
              <a:buFont typeface="Wingdings" panose="05000000000000000000" pitchFamily="2" charset="2"/>
              <a:buChar char="ü"/>
            </a:pPr>
            <a:r>
              <a:rPr lang="fr-FR" dirty="0" smtClean="0"/>
              <a:t>À défaut séquestre (7j)</a:t>
            </a:r>
            <a:endParaRPr lang="fr-FR" dirty="0"/>
          </a:p>
        </p:txBody>
      </p:sp>
      <p:grpSp>
        <p:nvGrpSpPr>
          <p:cNvPr id="11" name="Groupe 10"/>
          <p:cNvGrpSpPr/>
          <p:nvPr/>
        </p:nvGrpSpPr>
        <p:grpSpPr>
          <a:xfrm>
            <a:off x="3435344" y="5263670"/>
            <a:ext cx="990793" cy="1037882"/>
            <a:chOff x="5567700" y="4540827"/>
            <a:chExt cx="1418648" cy="1557428"/>
          </a:xfrm>
        </p:grpSpPr>
        <p:pic>
          <p:nvPicPr>
            <p:cNvPr id="12290" name="Picture 2" descr="Vide, Nettoyant, Nettoyage, Travail, Outil, Ble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5912" y="4540827"/>
              <a:ext cx="822225" cy="1318490"/>
            </a:xfrm>
            <a:prstGeom prst="rect">
              <a:avLst/>
            </a:prstGeom>
            <a:noFill/>
            <a:extLst>
              <a:ext uri="{909E8E84-426E-40DD-AFC4-6F175D3DCCD1}">
                <a14:hiddenFill xmlns:a14="http://schemas.microsoft.com/office/drawing/2010/main">
                  <a:solidFill>
                    <a:srgbClr val="FFFFFF"/>
                  </a:solidFill>
                </a14:hiddenFill>
              </a:ext>
            </a:extLst>
          </p:spPr>
        </p:pic>
        <p:sp>
          <p:nvSpPr>
            <p:cNvPr id="3" name="Interdiction 2"/>
            <p:cNvSpPr/>
            <p:nvPr/>
          </p:nvSpPr>
          <p:spPr>
            <a:xfrm>
              <a:off x="5567700" y="4570791"/>
              <a:ext cx="1418648" cy="1527464"/>
            </a:xfrm>
            <a:prstGeom prst="noSmoking">
              <a:avLst>
                <a:gd name="adj" fmla="val 11398"/>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6" name="Espace réservé du texte 6"/>
          <p:cNvSpPr txBox="1">
            <a:spLocks/>
          </p:cNvSpPr>
          <p:nvPr/>
        </p:nvSpPr>
        <p:spPr bwMode="auto">
          <a:xfrm>
            <a:off x="4634587" y="3594614"/>
            <a:ext cx="4249593" cy="639762"/>
          </a:xfrm>
          <a:prstGeom prst="rect">
            <a:avLst/>
          </a:prstGeom>
          <a:solidFill>
            <a:schemeClr val="accent5"/>
          </a:solidFill>
          <a:ln>
            <a:solidFill>
              <a:schemeClr val="accent5"/>
            </a:solidFill>
          </a:ln>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charset="0"/>
              <a:buNone/>
              <a:defRPr sz="2400" b="1" kern="1200">
                <a:solidFill>
                  <a:schemeClr val="tx1"/>
                </a:solidFill>
                <a:latin typeface="+mn-lt"/>
                <a:ea typeface="+mn-ea"/>
                <a:cs typeface="+mn-cs"/>
              </a:defRPr>
            </a:lvl1pPr>
            <a:lvl2pPr marL="457200" indent="0" algn="l" rtl="0" eaLnBrk="1" fontAlgn="base" hangingPunct="1">
              <a:spcBef>
                <a:spcPct val="20000"/>
              </a:spcBef>
              <a:spcAft>
                <a:spcPct val="0"/>
              </a:spcAft>
              <a:buFont typeface="Arial"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defTabSz="914400"/>
            <a:r>
              <a:rPr lang="fr-FR" dirty="0" smtClean="0">
                <a:solidFill>
                  <a:schemeClr val="bg1"/>
                </a:solidFill>
              </a:rPr>
              <a:t>Déchets </a:t>
            </a:r>
            <a:endParaRPr lang="fr-FR" dirty="0">
              <a:solidFill>
                <a:schemeClr val="bg1"/>
              </a:solidFill>
            </a:endParaRPr>
          </a:p>
        </p:txBody>
      </p:sp>
      <p:sp>
        <p:nvSpPr>
          <p:cNvPr id="17" name="Espace réservé du contenu 7"/>
          <p:cNvSpPr txBox="1">
            <a:spLocks/>
          </p:cNvSpPr>
          <p:nvPr/>
        </p:nvSpPr>
        <p:spPr bwMode="auto">
          <a:xfrm>
            <a:off x="4634587" y="4222722"/>
            <a:ext cx="4249593" cy="1533012"/>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defTabSz="914400">
              <a:spcBef>
                <a:spcPts val="0"/>
              </a:spcBef>
            </a:pPr>
            <a:r>
              <a:rPr lang="fr-FR" sz="1800" dirty="0" smtClean="0"/>
              <a:t>DASRI si filière existante</a:t>
            </a:r>
          </a:p>
          <a:p>
            <a:pPr marL="0" indent="0" algn="ctr" defTabSz="914400">
              <a:spcBef>
                <a:spcPts val="0"/>
              </a:spcBef>
              <a:buNone/>
            </a:pPr>
            <a:r>
              <a:rPr lang="fr-FR" sz="1800" dirty="0" smtClean="0"/>
              <a:t>Ou </a:t>
            </a:r>
          </a:p>
          <a:p>
            <a:pPr defTabSz="914400">
              <a:spcBef>
                <a:spcPts val="0"/>
              </a:spcBef>
            </a:pPr>
            <a:r>
              <a:rPr lang="fr-FR" sz="1800" dirty="0" smtClean="0"/>
              <a:t>Ordures ménagères avec double emballage</a:t>
            </a:r>
          </a:p>
          <a:p>
            <a:pPr defTabSz="914400"/>
            <a:endParaRPr lang="fr-FR" dirty="0"/>
          </a:p>
        </p:txBody>
      </p:sp>
      <p:pic>
        <p:nvPicPr>
          <p:cNvPr id="2050" name="Picture 2" descr="Sac, Poubelle, Déchets, Ordures, Ménagères, Collec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5082" y="5176763"/>
            <a:ext cx="491780" cy="5567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p:cNvGrpSpPr/>
          <p:nvPr/>
        </p:nvGrpSpPr>
        <p:grpSpPr>
          <a:xfrm>
            <a:off x="8411763" y="4278507"/>
            <a:ext cx="424440" cy="564082"/>
            <a:chOff x="8411763" y="4278507"/>
            <a:chExt cx="424440" cy="564082"/>
          </a:xfrm>
        </p:grpSpPr>
        <p:grpSp>
          <p:nvGrpSpPr>
            <p:cNvPr id="12" name="Groupe 11"/>
            <p:cNvGrpSpPr/>
            <p:nvPr/>
          </p:nvGrpSpPr>
          <p:grpSpPr>
            <a:xfrm>
              <a:off x="8411763" y="4278507"/>
              <a:ext cx="424440" cy="564082"/>
              <a:chOff x="7531782" y="5675040"/>
              <a:chExt cx="848879" cy="1182964"/>
            </a:xfrm>
          </p:grpSpPr>
          <p:sp>
            <p:nvSpPr>
              <p:cNvPr id="4" name="Ellipse 3"/>
              <p:cNvSpPr/>
              <p:nvPr/>
            </p:nvSpPr>
            <p:spPr>
              <a:xfrm>
                <a:off x="7531782" y="5894151"/>
                <a:ext cx="848879" cy="963853"/>
              </a:xfrm>
              <a:custGeom>
                <a:avLst/>
                <a:gdLst>
                  <a:gd name="connsiteX0" fmla="*/ 0 w 458332"/>
                  <a:gd name="connsiteY0" fmla="*/ 226953 h 453905"/>
                  <a:gd name="connsiteX1" fmla="*/ 229166 w 458332"/>
                  <a:gd name="connsiteY1" fmla="*/ 0 h 453905"/>
                  <a:gd name="connsiteX2" fmla="*/ 458332 w 458332"/>
                  <a:gd name="connsiteY2" fmla="*/ 226953 h 453905"/>
                  <a:gd name="connsiteX3" fmla="*/ 229166 w 458332"/>
                  <a:gd name="connsiteY3" fmla="*/ 453906 h 453905"/>
                  <a:gd name="connsiteX4" fmla="*/ 0 w 458332"/>
                  <a:gd name="connsiteY4" fmla="*/ 226953 h 453905"/>
                  <a:gd name="connsiteX0" fmla="*/ 0 w 421651"/>
                  <a:gd name="connsiteY0" fmla="*/ 226953 h 453906"/>
                  <a:gd name="connsiteX1" fmla="*/ 192485 w 421651"/>
                  <a:gd name="connsiteY1" fmla="*/ 0 h 453906"/>
                  <a:gd name="connsiteX2" fmla="*/ 421651 w 421651"/>
                  <a:gd name="connsiteY2" fmla="*/ 226953 h 453906"/>
                  <a:gd name="connsiteX3" fmla="*/ 192485 w 421651"/>
                  <a:gd name="connsiteY3" fmla="*/ 453906 h 453906"/>
                  <a:gd name="connsiteX4" fmla="*/ 0 w 421651"/>
                  <a:gd name="connsiteY4" fmla="*/ 226953 h 453906"/>
                  <a:gd name="connsiteX0" fmla="*/ 0 w 424440"/>
                  <a:gd name="connsiteY0" fmla="*/ 232649 h 459602"/>
                  <a:gd name="connsiteX1" fmla="*/ 192485 w 424440"/>
                  <a:gd name="connsiteY1" fmla="*/ 5696 h 459602"/>
                  <a:gd name="connsiteX2" fmla="*/ 297308 w 424440"/>
                  <a:gd name="connsiteY2" fmla="*/ 82111 h 459602"/>
                  <a:gd name="connsiteX3" fmla="*/ 421651 w 424440"/>
                  <a:gd name="connsiteY3" fmla="*/ 232649 h 459602"/>
                  <a:gd name="connsiteX4" fmla="*/ 192485 w 424440"/>
                  <a:gd name="connsiteY4" fmla="*/ 459602 h 459602"/>
                  <a:gd name="connsiteX5" fmla="*/ 0 w 424440"/>
                  <a:gd name="connsiteY5" fmla="*/ 232649 h 45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440" h="459602">
                    <a:moveTo>
                      <a:pt x="0" y="232649"/>
                    </a:moveTo>
                    <a:cubicBezTo>
                      <a:pt x="0" y="107306"/>
                      <a:pt x="142934" y="30786"/>
                      <a:pt x="192485" y="5696"/>
                    </a:cubicBezTo>
                    <a:cubicBezTo>
                      <a:pt x="242036" y="-19394"/>
                      <a:pt x="259114" y="44286"/>
                      <a:pt x="297308" y="82111"/>
                    </a:cubicBezTo>
                    <a:cubicBezTo>
                      <a:pt x="335502" y="119936"/>
                      <a:pt x="443052" y="166241"/>
                      <a:pt x="421651" y="232649"/>
                    </a:cubicBezTo>
                    <a:cubicBezTo>
                      <a:pt x="400250" y="299057"/>
                      <a:pt x="262760" y="459602"/>
                      <a:pt x="192485" y="459602"/>
                    </a:cubicBezTo>
                    <a:cubicBezTo>
                      <a:pt x="122210" y="459602"/>
                      <a:pt x="0" y="357992"/>
                      <a:pt x="0" y="232649"/>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p:cNvSpPr/>
              <p:nvPr/>
            </p:nvSpPr>
            <p:spPr>
              <a:xfrm flipV="1">
                <a:off x="7652346" y="5675040"/>
                <a:ext cx="531287" cy="219106"/>
              </a:xfrm>
              <a:custGeom>
                <a:avLst/>
                <a:gdLst>
                  <a:gd name="connsiteX0" fmla="*/ 0 w 264405"/>
                  <a:gd name="connsiteY0" fmla="*/ 96845 h 96845"/>
                  <a:gd name="connsiteX1" fmla="*/ 137710 w 264405"/>
                  <a:gd name="connsiteY1" fmla="*/ 0 h 96845"/>
                  <a:gd name="connsiteX2" fmla="*/ 264405 w 264405"/>
                  <a:gd name="connsiteY2" fmla="*/ 96845 h 96845"/>
                  <a:gd name="connsiteX3" fmla="*/ 0 w 264405"/>
                  <a:gd name="connsiteY3" fmla="*/ 96845 h 96845"/>
                  <a:gd name="connsiteX0" fmla="*/ 0 w 264405"/>
                  <a:gd name="connsiteY0" fmla="*/ 96845 h 96845"/>
                  <a:gd name="connsiteX1" fmla="*/ 137710 w 264405"/>
                  <a:gd name="connsiteY1" fmla="*/ 0 h 96845"/>
                  <a:gd name="connsiteX2" fmla="*/ 264405 w 264405"/>
                  <a:gd name="connsiteY2" fmla="*/ 96845 h 96845"/>
                  <a:gd name="connsiteX3" fmla="*/ 69343 w 264405"/>
                  <a:gd name="connsiteY3" fmla="*/ 77709 h 96845"/>
                  <a:gd name="connsiteX4" fmla="*/ 0 w 264405"/>
                  <a:gd name="connsiteY4" fmla="*/ 96845 h 96845"/>
                  <a:gd name="connsiteX0" fmla="*/ 0 w 264594"/>
                  <a:gd name="connsiteY0" fmla="*/ 96845 h 106973"/>
                  <a:gd name="connsiteX1" fmla="*/ 137710 w 264594"/>
                  <a:gd name="connsiteY1" fmla="*/ 0 h 106973"/>
                  <a:gd name="connsiteX2" fmla="*/ 264405 w 264594"/>
                  <a:gd name="connsiteY2" fmla="*/ 96845 h 106973"/>
                  <a:gd name="connsiteX3" fmla="*/ 150565 w 264594"/>
                  <a:gd name="connsiteY3" fmla="*/ 103910 h 106973"/>
                  <a:gd name="connsiteX4" fmla="*/ 69343 w 264594"/>
                  <a:gd name="connsiteY4" fmla="*/ 77709 h 106973"/>
                  <a:gd name="connsiteX5" fmla="*/ 0 w 264594"/>
                  <a:gd name="connsiteY5" fmla="*/ 96845 h 106973"/>
                  <a:gd name="connsiteX0" fmla="*/ 0 w 265644"/>
                  <a:gd name="connsiteY0" fmla="*/ 96845 h 104478"/>
                  <a:gd name="connsiteX1" fmla="*/ 137710 w 265644"/>
                  <a:gd name="connsiteY1" fmla="*/ 0 h 104478"/>
                  <a:gd name="connsiteX2" fmla="*/ 264405 w 265644"/>
                  <a:gd name="connsiteY2" fmla="*/ 96845 h 104478"/>
                  <a:gd name="connsiteX3" fmla="*/ 182004 w 265644"/>
                  <a:gd name="connsiteY3" fmla="*/ 80330 h 104478"/>
                  <a:gd name="connsiteX4" fmla="*/ 150565 w 265644"/>
                  <a:gd name="connsiteY4" fmla="*/ 103910 h 104478"/>
                  <a:gd name="connsiteX5" fmla="*/ 69343 w 265644"/>
                  <a:gd name="connsiteY5" fmla="*/ 77709 h 104478"/>
                  <a:gd name="connsiteX6" fmla="*/ 0 w 265644"/>
                  <a:gd name="connsiteY6" fmla="*/ 96845 h 10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44" h="104478">
                    <a:moveTo>
                      <a:pt x="0" y="96845"/>
                    </a:moveTo>
                    <a:lnTo>
                      <a:pt x="137710" y="0"/>
                    </a:lnTo>
                    <a:lnTo>
                      <a:pt x="264405" y="96845"/>
                    </a:lnTo>
                    <a:cubicBezTo>
                      <a:pt x="276154" y="114600"/>
                      <a:pt x="200977" y="79153"/>
                      <a:pt x="182004" y="80330"/>
                    </a:cubicBezTo>
                    <a:cubicBezTo>
                      <a:pt x="163031" y="81507"/>
                      <a:pt x="173709" y="108714"/>
                      <a:pt x="150565" y="103910"/>
                    </a:cubicBezTo>
                    <a:cubicBezTo>
                      <a:pt x="127421" y="99107"/>
                      <a:pt x="97057" y="75830"/>
                      <a:pt x="69343" y="77709"/>
                    </a:cubicBezTo>
                    <a:lnTo>
                      <a:pt x="0" y="9684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Forme libre 13"/>
            <p:cNvSpPr/>
            <p:nvPr/>
          </p:nvSpPr>
          <p:spPr>
            <a:xfrm flipV="1">
              <a:off x="8604867" y="4351448"/>
              <a:ext cx="82455" cy="45719"/>
            </a:xfrm>
            <a:custGeom>
              <a:avLst/>
              <a:gdLst>
                <a:gd name="connsiteX0" fmla="*/ 21009 w 37744"/>
                <a:gd name="connsiteY0" fmla="*/ 5240 h 5240"/>
                <a:gd name="connsiteX1" fmla="*/ 49 w 37744"/>
                <a:gd name="connsiteY1" fmla="*/ 0 h 5240"/>
                <a:gd name="connsiteX2" fmla="*/ 21009 w 37744"/>
                <a:gd name="connsiteY2" fmla="*/ 5240 h 5240"/>
              </a:gdLst>
              <a:ahLst/>
              <a:cxnLst>
                <a:cxn ang="0">
                  <a:pos x="connsiteX0" y="connsiteY0"/>
                </a:cxn>
                <a:cxn ang="0">
                  <a:pos x="connsiteX1" y="connsiteY1"/>
                </a:cxn>
                <a:cxn ang="0">
                  <a:pos x="connsiteX2" y="connsiteY2"/>
                </a:cxn>
              </a:cxnLst>
              <a:rect l="l" t="t" r="r" b="b"/>
              <a:pathLst>
                <a:path w="37744" h="5240">
                  <a:moveTo>
                    <a:pt x="21009" y="5240"/>
                  </a:moveTo>
                  <a:cubicBezTo>
                    <a:pt x="21009" y="5240"/>
                    <a:pt x="70135" y="4522"/>
                    <a:pt x="49" y="0"/>
                  </a:cubicBezTo>
                  <a:cubicBezTo>
                    <a:pt x="-1184" y="-80"/>
                    <a:pt x="21009" y="5240"/>
                    <a:pt x="21009" y="5240"/>
                  </a:cubicBezTo>
                  <a:close/>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orme libre 20"/>
            <p:cNvSpPr/>
            <p:nvPr/>
          </p:nvSpPr>
          <p:spPr>
            <a:xfrm flipH="1" flipV="1">
              <a:off x="8564296" y="4356438"/>
              <a:ext cx="45719" cy="45719"/>
            </a:xfrm>
            <a:custGeom>
              <a:avLst/>
              <a:gdLst>
                <a:gd name="connsiteX0" fmla="*/ 21009 w 37744"/>
                <a:gd name="connsiteY0" fmla="*/ 5240 h 5240"/>
                <a:gd name="connsiteX1" fmla="*/ 49 w 37744"/>
                <a:gd name="connsiteY1" fmla="*/ 0 h 5240"/>
                <a:gd name="connsiteX2" fmla="*/ 21009 w 37744"/>
                <a:gd name="connsiteY2" fmla="*/ 5240 h 5240"/>
              </a:gdLst>
              <a:ahLst/>
              <a:cxnLst>
                <a:cxn ang="0">
                  <a:pos x="connsiteX0" y="connsiteY0"/>
                </a:cxn>
                <a:cxn ang="0">
                  <a:pos x="connsiteX1" y="connsiteY1"/>
                </a:cxn>
                <a:cxn ang="0">
                  <a:pos x="connsiteX2" y="connsiteY2"/>
                </a:cxn>
              </a:cxnLst>
              <a:rect l="l" t="t" r="r" b="b"/>
              <a:pathLst>
                <a:path w="37744" h="5240">
                  <a:moveTo>
                    <a:pt x="21009" y="5240"/>
                  </a:moveTo>
                  <a:cubicBezTo>
                    <a:pt x="21009" y="5240"/>
                    <a:pt x="70135" y="4522"/>
                    <a:pt x="49" y="0"/>
                  </a:cubicBezTo>
                  <a:cubicBezTo>
                    <a:pt x="-1184" y="-80"/>
                    <a:pt x="21009" y="5240"/>
                    <a:pt x="21009" y="5240"/>
                  </a:cubicBezTo>
                  <a:close/>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p:cNvSpPr txBox="1"/>
          <p:nvPr/>
        </p:nvSpPr>
        <p:spPr>
          <a:xfrm>
            <a:off x="378577" y="5694425"/>
            <a:ext cx="2841577" cy="646331"/>
          </a:xfrm>
          <a:prstGeom prst="rect">
            <a:avLst/>
          </a:prstGeom>
          <a:solidFill>
            <a:schemeClr val="accent3">
              <a:lumMod val="40000"/>
              <a:lumOff val="60000"/>
            </a:schemeClr>
          </a:solidFill>
          <a:ln>
            <a:solidFill>
              <a:srgbClr val="FF0000"/>
            </a:solidFill>
          </a:ln>
        </p:spPr>
        <p:txBody>
          <a:bodyPr wrap="square" rtlCol="0">
            <a:spAutoFit/>
          </a:bodyPr>
          <a:lstStyle/>
          <a:p>
            <a:pPr algn="ctr"/>
            <a:r>
              <a:rPr lang="fr-FR" dirty="0" smtClean="0">
                <a:solidFill>
                  <a:srgbClr val="FF0000"/>
                </a:solidFill>
              </a:rPr>
              <a:t>Utilisation de gants de ménage</a:t>
            </a:r>
            <a:endParaRPr lang="fr-FR" dirty="0">
              <a:solidFill>
                <a:srgbClr val="FF0000"/>
              </a:solidFill>
            </a:endParaRPr>
          </a:p>
        </p:txBody>
      </p:sp>
    </p:spTree>
    <p:extLst>
      <p:ext uri="{BB962C8B-B14F-4D97-AF65-F5344CB8AC3E}">
        <p14:creationId xmlns:p14="http://schemas.microsoft.com/office/powerpoint/2010/main" val="22742015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Synthèse des mesures</a:t>
            </a:r>
            <a:endParaRPr lang="fr-FR" dirty="0"/>
          </a:p>
        </p:txBody>
      </p:sp>
      <p:sp>
        <p:nvSpPr>
          <p:cNvPr id="3" name="Espace réservé du contenu 2"/>
          <p:cNvSpPr>
            <a:spLocks noGrp="1"/>
          </p:cNvSpPr>
          <p:nvPr>
            <p:ph idx="1"/>
          </p:nvPr>
        </p:nvSpPr>
        <p:spPr>
          <a:xfrm>
            <a:off x="5787025" y="1600200"/>
            <a:ext cx="3131507" cy="4525963"/>
          </a:xfrm>
        </p:spPr>
        <p:txBody>
          <a:bodyPr/>
          <a:lstStyle/>
          <a:p>
            <a:pPr marL="0" indent="0" algn="ctr">
              <a:buNone/>
            </a:pPr>
            <a:r>
              <a:rPr lang="fr-FR" dirty="0" smtClean="0"/>
              <a:t>Je garde mes distances</a:t>
            </a:r>
          </a:p>
          <a:p>
            <a:pPr marL="0" indent="0">
              <a:buNone/>
            </a:pPr>
            <a:r>
              <a:rPr lang="fr-FR" dirty="0"/>
              <a:t>Je porte un masque</a:t>
            </a:r>
          </a:p>
          <a:p>
            <a:pPr marL="0" indent="0">
              <a:buNone/>
            </a:pPr>
            <a:endParaRPr lang="fr-FR" dirty="0" smtClean="0"/>
          </a:p>
        </p:txBody>
      </p:sp>
      <p:sp>
        <p:nvSpPr>
          <p:cNvPr id="5" name="Espace réservé du numéro de diapositive 4"/>
          <p:cNvSpPr>
            <a:spLocks noGrp="1"/>
          </p:cNvSpPr>
          <p:nvPr>
            <p:ph type="sldNum" sz="quarter" idx="4"/>
          </p:nvPr>
        </p:nvSpPr>
        <p:spPr/>
        <p:txBody>
          <a:bodyPr/>
          <a:lstStyle/>
          <a:p>
            <a:fld id="{1AFD1BAC-15FC-402E-8C5D-074279D5295D}" type="slidenum">
              <a:rPr lang="fr-FR" smtClean="0"/>
              <a:t>37</a:t>
            </a:fld>
            <a:endParaRPr lang="fr-FR"/>
          </a:p>
        </p:txBody>
      </p:sp>
      <p:grpSp>
        <p:nvGrpSpPr>
          <p:cNvPr id="6" name="Groupe 5"/>
          <p:cNvGrpSpPr/>
          <p:nvPr/>
        </p:nvGrpSpPr>
        <p:grpSpPr>
          <a:xfrm>
            <a:off x="2501568" y="1348305"/>
            <a:ext cx="3309937" cy="3925887"/>
            <a:chOff x="2501568" y="1348305"/>
            <a:chExt cx="3309937" cy="3925887"/>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568" y="1348305"/>
              <a:ext cx="3309937" cy="392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092" y="1973761"/>
              <a:ext cx="307510" cy="242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358241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Synthèse des mesures</a:t>
            </a:r>
            <a:endParaRPr lang="fr-FR" dirty="0"/>
          </a:p>
        </p:txBody>
      </p:sp>
      <p:sp>
        <p:nvSpPr>
          <p:cNvPr id="4" name="Espace réservé du numéro de diapositive 3"/>
          <p:cNvSpPr>
            <a:spLocks noGrp="1"/>
          </p:cNvSpPr>
          <p:nvPr>
            <p:ph type="sldNum" sz="quarter" idx="4"/>
          </p:nvPr>
        </p:nvSpPr>
        <p:spPr/>
        <p:txBody>
          <a:bodyPr/>
          <a:lstStyle/>
          <a:p>
            <a:fld id="{1AFD1BAC-15FC-402E-8C5D-074279D5295D}" type="slidenum">
              <a:rPr lang="fr-FR" smtClean="0"/>
              <a:t>38</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229" y="1627806"/>
            <a:ext cx="2664000" cy="4368604"/>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9050" y="1621748"/>
            <a:ext cx="2664000" cy="4389346"/>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37" y="1621748"/>
            <a:ext cx="2664000" cy="43746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0360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Synthèse des mesures</a:t>
            </a:r>
            <a:endParaRPr lang="fr-FR" dirty="0"/>
          </a:p>
        </p:txBody>
      </p:sp>
      <p:sp>
        <p:nvSpPr>
          <p:cNvPr id="5" name="Espace réservé du numéro de diapositive 4"/>
          <p:cNvSpPr>
            <a:spLocks noGrp="1"/>
          </p:cNvSpPr>
          <p:nvPr>
            <p:ph type="sldNum" sz="quarter" idx="4"/>
          </p:nvPr>
        </p:nvSpPr>
        <p:spPr/>
        <p:txBody>
          <a:bodyPr/>
          <a:lstStyle/>
          <a:p>
            <a:fld id="{1AFD1BAC-15FC-402E-8C5D-074279D5295D}" type="slidenum">
              <a:rPr lang="fr-FR" smtClean="0"/>
              <a:t>39</a:t>
            </a:fld>
            <a:endParaRPr lang="fr-F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450" y="1388126"/>
            <a:ext cx="3327893" cy="464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égende encadrée avec une bordure 1 5"/>
          <p:cNvSpPr/>
          <p:nvPr/>
        </p:nvSpPr>
        <p:spPr>
          <a:xfrm>
            <a:off x="121185" y="2787267"/>
            <a:ext cx="2093205" cy="2071172"/>
          </a:xfrm>
          <a:prstGeom prst="accentBorderCallout1">
            <a:avLst>
              <a:gd name="adj1" fmla="val 47042"/>
              <a:gd name="adj2" fmla="val 106931"/>
              <a:gd name="adj3" fmla="val 96904"/>
              <a:gd name="adj4" fmla="val 122193"/>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SHA pour des mains PROPRES &amp; </a:t>
            </a:r>
            <a:r>
              <a:rPr lang="fr-FR" dirty="0" smtClean="0">
                <a:solidFill>
                  <a:srgbClr val="002060"/>
                </a:solidFill>
              </a:rPr>
              <a:t>SECHES</a:t>
            </a:r>
          </a:p>
        </p:txBody>
      </p:sp>
      <p:sp>
        <p:nvSpPr>
          <p:cNvPr id="8" name="Légende encadrée avec une bordure 1 7"/>
          <p:cNvSpPr/>
          <p:nvPr/>
        </p:nvSpPr>
        <p:spPr>
          <a:xfrm>
            <a:off x="6652352" y="2778263"/>
            <a:ext cx="2304361" cy="1828800"/>
          </a:xfrm>
          <a:prstGeom prst="accentBorderCallout1">
            <a:avLst>
              <a:gd name="adj1" fmla="val 47097"/>
              <a:gd name="adj2" fmla="val -5749"/>
              <a:gd name="adj3" fmla="val 121798"/>
              <a:gd name="adj4" fmla="val -23074"/>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002060"/>
                </a:solidFill>
              </a:rPr>
              <a:t>Eau et savon pour des mains visuellement souillées </a:t>
            </a:r>
          </a:p>
        </p:txBody>
      </p:sp>
      <p:sp>
        <p:nvSpPr>
          <p:cNvPr id="3" name="ZoneTexte 2"/>
          <p:cNvSpPr txBox="1"/>
          <p:nvPr/>
        </p:nvSpPr>
        <p:spPr>
          <a:xfrm>
            <a:off x="6212200" y="5127171"/>
            <a:ext cx="2853370" cy="338554"/>
          </a:xfrm>
          <a:prstGeom prst="rect">
            <a:avLst/>
          </a:prstGeom>
          <a:noFill/>
        </p:spPr>
        <p:txBody>
          <a:bodyPr wrap="square" rtlCol="0">
            <a:spAutoFit/>
          </a:bodyPr>
          <a:lstStyle/>
          <a:p>
            <a:r>
              <a:rPr lang="fr-FR" sz="1600" dirty="0" smtClean="0"/>
              <a:t>*Privilégier le savon liquide</a:t>
            </a:r>
            <a:endParaRPr lang="fr-FR" sz="1600" dirty="0"/>
          </a:p>
        </p:txBody>
      </p:sp>
      <p:sp>
        <p:nvSpPr>
          <p:cNvPr id="7" name="ZoneTexte 6"/>
          <p:cNvSpPr txBox="1"/>
          <p:nvPr/>
        </p:nvSpPr>
        <p:spPr>
          <a:xfrm>
            <a:off x="5138057" y="4673773"/>
            <a:ext cx="282450" cy="369332"/>
          </a:xfrm>
          <a:prstGeom prst="rect">
            <a:avLst/>
          </a:prstGeom>
          <a:noFill/>
        </p:spPr>
        <p:txBody>
          <a:bodyPr wrap="none" rtlCol="0">
            <a:spAutoFit/>
          </a:bodyPr>
          <a:lstStyle/>
          <a:p>
            <a:r>
              <a:rPr lang="fr-FR" dirty="0" smtClean="0">
                <a:solidFill>
                  <a:srgbClr val="000000"/>
                </a:solidFill>
              </a:rPr>
              <a:t>*</a:t>
            </a:r>
            <a:endParaRPr lang="fr-FR" dirty="0">
              <a:solidFill>
                <a:srgbClr val="000000"/>
              </a:solidFill>
            </a:endParaRPr>
          </a:p>
        </p:txBody>
      </p:sp>
    </p:spTree>
    <p:extLst>
      <p:ext uri="{BB962C8B-B14F-4D97-AF65-F5344CB8AC3E}">
        <p14:creationId xmlns:p14="http://schemas.microsoft.com/office/powerpoint/2010/main" val="3674118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Chaîne épidémiologique</a:t>
            </a:r>
          </a:p>
        </p:txBody>
      </p:sp>
      <p:pic>
        <p:nvPicPr>
          <p:cNvPr id="6" name="Picture 2" descr="Chaîne, Liens, En Plastique, Barriè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7" y="1177179"/>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216194" y="4233144"/>
            <a:ext cx="1711843" cy="830997"/>
          </a:xfrm>
          <a:prstGeom prst="rect">
            <a:avLst/>
          </a:prstGeom>
          <a:noFill/>
        </p:spPr>
        <p:txBody>
          <a:bodyPr wrap="square" rtlCol="0">
            <a:spAutoFit/>
          </a:bodyPr>
          <a:lstStyle/>
          <a:p>
            <a:pPr algn="ctr"/>
            <a:r>
              <a:rPr lang="fr-FR" sz="2400" b="1" dirty="0"/>
              <a:t>Agent infectieux</a:t>
            </a:r>
          </a:p>
        </p:txBody>
      </p:sp>
      <p:sp>
        <p:nvSpPr>
          <p:cNvPr id="13" name="ZoneTexte 12"/>
          <p:cNvSpPr txBox="1"/>
          <p:nvPr/>
        </p:nvSpPr>
        <p:spPr>
          <a:xfrm>
            <a:off x="1488558" y="2339189"/>
            <a:ext cx="2052084" cy="461665"/>
          </a:xfrm>
          <a:prstGeom prst="rect">
            <a:avLst/>
          </a:prstGeom>
          <a:noFill/>
        </p:spPr>
        <p:txBody>
          <a:bodyPr wrap="square" rtlCol="0">
            <a:spAutoFit/>
          </a:bodyPr>
          <a:lstStyle/>
          <a:p>
            <a:pPr algn="ctr"/>
            <a:r>
              <a:rPr lang="fr-FR" sz="2400" b="1" dirty="0"/>
              <a:t>Réservoir</a:t>
            </a:r>
          </a:p>
        </p:txBody>
      </p:sp>
      <p:sp>
        <p:nvSpPr>
          <p:cNvPr id="14" name="ZoneTexte 13"/>
          <p:cNvSpPr txBox="1"/>
          <p:nvPr/>
        </p:nvSpPr>
        <p:spPr>
          <a:xfrm>
            <a:off x="2881423" y="4233144"/>
            <a:ext cx="2094614" cy="461665"/>
          </a:xfrm>
          <a:prstGeom prst="rect">
            <a:avLst/>
          </a:prstGeom>
          <a:noFill/>
        </p:spPr>
        <p:txBody>
          <a:bodyPr wrap="square" rtlCol="0">
            <a:spAutoFit/>
          </a:bodyPr>
          <a:lstStyle/>
          <a:p>
            <a:pPr algn="ctr"/>
            <a:r>
              <a:rPr lang="fr-FR" sz="2400" b="1" dirty="0"/>
              <a:t>Transmission</a:t>
            </a:r>
          </a:p>
        </p:txBody>
      </p:sp>
      <p:sp>
        <p:nvSpPr>
          <p:cNvPr id="15" name="ZoneTexte 14"/>
          <p:cNvSpPr txBox="1"/>
          <p:nvPr/>
        </p:nvSpPr>
        <p:spPr>
          <a:xfrm>
            <a:off x="4316818" y="1969857"/>
            <a:ext cx="2169041" cy="830997"/>
          </a:xfrm>
          <a:prstGeom prst="rect">
            <a:avLst/>
          </a:prstGeom>
          <a:noFill/>
        </p:spPr>
        <p:txBody>
          <a:bodyPr wrap="square" rtlCol="0">
            <a:spAutoFit/>
          </a:bodyPr>
          <a:lstStyle/>
          <a:p>
            <a:pPr algn="ctr"/>
            <a:r>
              <a:rPr lang="fr-FR" sz="2400" b="1" dirty="0"/>
              <a:t>Porte d’entrée</a:t>
            </a:r>
          </a:p>
        </p:txBody>
      </p:sp>
      <p:sp>
        <p:nvSpPr>
          <p:cNvPr id="16" name="ZoneTexte 15"/>
          <p:cNvSpPr txBox="1"/>
          <p:nvPr/>
        </p:nvSpPr>
        <p:spPr>
          <a:xfrm>
            <a:off x="5794744" y="4233144"/>
            <a:ext cx="1913861" cy="461665"/>
          </a:xfrm>
          <a:prstGeom prst="rect">
            <a:avLst/>
          </a:prstGeom>
          <a:noFill/>
        </p:spPr>
        <p:txBody>
          <a:bodyPr wrap="square" rtlCol="0">
            <a:spAutoFit/>
          </a:bodyPr>
          <a:lstStyle/>
          <a:p>
            <a:pPr algn="ctr"/>
            <a:r>
              <a:rPr lang="fr-FR" sz="2400" b="1" dirty="0"/>
              <a:t>Hôte</a:t>
            </a:r>
          </a:p>
        </p:txBody>
      </p:sp>
      <p:pic>
        <p:nvPicPr>
          <p:cNvPr id="2052" name="Picture 4" descr="Pinces De La Mâchoire, Outil, Extracteur De Cl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121289">
            <a:off x="4706882" y="4793789"/>
            <a:ext cx="5518002" cy="275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4"/>
          </p:nvPr>
        </p:nvSpPr>
        <p:spPr/>
        <p:txBody>
          <a:bodyPr/>
          <a:lstStyle/>
          <a:p>
            <a:fld id="{1AFD1BAC-15FC-402E-8C5D-074279D5295D}" type="slidenum">
              <a:rPr lang="fr-FR" smtClean="0"/>
              <a:t>4</a:t>
            </a:fld>
            <a:endParaRPr lang="fr-FR"/>
          </a:p>
        </p:txBody>
      </p:sp>
      <p:sp>
        <p:nvSpPr>
          <p:cNvPr id="12" name="ZoneTexte 11"/>
          <p:cNvSpPr txBox="1"/>
          <p:nvPr/>
        </p:nvSpPr>
        <p:spPr>
          <a:xfrm>
            <a:off x="276446" y="5132996"/>
            <a:ext cx="4274289" cy="923330"/>
          </a:xfrm>
          <a:prstGeom prst="rect">
            <a:avLst/>
          </a:prstGeom>
          <a:solidFill>
            <a:srgbClr val="92D050"/>
          </a:solidFill>
          <a:effectLst>
            <a:outerShdw blurRad="50800" dist="38100" dir="2700000" algn="tl" rotWithShape="0">
              <a:prstClr val="black">
                <a:alpha val="40000"/>
              </a:prstClr>
            </a:outerShdw>
          </a:effectLst>
        </p:spPr>
        <p:txBody>
          <a:bodyPr wrap="square" rtlCol="0">
            <a:spAutoFit/>
          </a:bodyPr>
          <a:lstStyle/>
          <a:p>
            <a:r>
              <a:rPr lang="fr-FR" b="1" u="sng" dirty="0" smtClean="0"/>
              <a:t>Objectifs </a:t>
            </a:r>
          </a:p>
          <a:p>
            <a:pPr marL="285750" indent="-285750">
              <a:buFont typeface="Wingdings" panose="05000000000000000000" pitchFamily="2" charset="2"/>
              <a:buChar char="ü"/>
            </a:pPr>
            <a:r>
              <a:rPr lang="fr-FR" dirty="0" smtClean="0"/>
              <a:t>Ne pas se contaminer</a:t>
            </a:r>
          </a:p>
          <a:p>
            <a:pPr marL="285750" indent="-285750">
              <a:buFont typeface="Wingdings" panose="05000000000000000000" pitchFamily="2" charset="2"/>
              <a:buChar char="ü"/>
            </a:pPr>
            <a:r>
              <a:rPr lang="fr-FR" dirty="0" smtClean="0"/>
              <a:t>Ne pas contaminer les autres</a:t>
            </a:r>
            <a:endParaRPr lang="fr-FR" dirty="0"/>
          </a:p>
        </p:txBody>
      </p:sp>
    </p:spTree>
    <p:extLst>
      <p:ext uri="{BB962C8B-B14F-4D97-AF65-F5344CB8AC3E}">
        <p14:creationId xmlns:p14="http://schemas.microsoft.com/office/powerpoint/2010/main" val="381280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86184" y="1814274"/>
            <a:ext cx="1188000" cy="118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486184" y="3059257"/>
            <a:ext cx="1188000" cy="118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smtClean="0"/>
              <a:t>Principaux messages (1)</a:t>
            </a:r>
            <a:endParaRPr lang="fr-FR" dirty="0"/>
          </a:p>
        </p:txBody>
      </p:sp>
      <p:sp>
        <p:nvSpPr>
          <p:cNvPr id="17" name="ZoneTexte 16"/>
          <p:cNvSpPr txBox="1"/>
          <p:nvPr/>
        </p:nvSpPr>
        <p:spPr>
          <a:xfrm>
            <a:off x="1782500" y="1790603"/>
            <a:ext cx="7315200" cy="3816429"/>
          </a:xfrm>
          <a:prstGeom prst="rect">
            <a:avLst/>
          </a:prstGeom>
          <a:noFill/>
        </p:spPr>
        <p:txBody>
          <a:bodyPr wrap="square" rtlCol="0">
            <a:spAutoFit/>
          </a:bodyPr>
          <a:lstStyle/>
          <a:p>
            <a:pPr>
              <a:spcBef>
                <a:spcPts val="1200"/>
              </a:spcBef>
              <a:spcAft>
                <a:spcPts val="1200"/>
              </a:spcAft>
            </a:pPr>
            <a:r>
              <a:rPr lang="fr-FR" sz="2400" dirty="0" smtClean="0">
                <a:solidFill>
                  <a:srgbClr val="002060"/>
                </a:solidFill>
              </a:rPr>
              <a:t>Circulation du virus, possibilité de portage asymptomatique</a:t>
            </a:r>
          </a:p>
          <a:p>
            <a:pPr>
              <a:spcBef>
                <a:spcPts val="1200"/>
              </a:spcBef>
              <a:spcAft>
                <a:spcPts val="1200"/>
              </a:spcAft>
            </a:pPr>
            <a:r>
              <a:rPr lang="fr-FR" sz="2400" dirty="0" smtClean="0">
                <a:solidFill>
                  <a:srgbClr val="002060"/>
                </a:solidFill>
                <a:sym typeface="Wingdings" panose="05000000000000000000" pitchFamily="2" charset="2"/>
              </a:rPr>
              <a:t> </a:t>
            </a:r>
            <a:r>
              <a:rPr lang="fr-FR" sz="2400" b="1" dirty="0" smtClean="0">
                <a:solidFill>
                  <a:srgbClr val="002060"/>
                </a:solidFill>
                <a:sym typeface="Wingdings" panose="05000000000000000000" pitchFamily="2" charset="2"/>
              </a:rPr>
              <a:t>Port de masque chirurgical obligatoire </a:t>
            </a:r>
            <a:r>
              <a:rPr lang="fr-FR" sz="2400" dirty="0" smtClean="0">
                <a:solidFill>
                  <a:srgbClr val="002060"/>
                </a:solidFill>
                <a:sym typeface="Wingdings" panose="05000000000000000000" pitchFamily="2" charset="2"/>
              </a:rPr>
              <a:t>pour les professionnels en plus de la distanciation physique</a:t>
            </a:r>
            <a:endParaRPr lang="fr-FR" sz="2400" dirty="0" smtClean="0">
              <a:solidFill>
                <a:srgbClr val="002060"/>
              </a:solidFill>
            </a:endParaRPr>
          </a:p>
          <a:p>
            <a:pPr marL="342900" indent="-342900">
              <a:spcBef>
                <a:spcPts val="1200"/>
              </a:spcBef>
              <a:spcAft>
                <a:spcPts val="1200"/>
              </a:spcAft>
              <a:buFont typeface="Wingdings" pitchFamily="2" charset="2"/>
              <a:buChar char="à"/>
            </a:pPr>
            <a:r>
              <a:rPr lang="fr-FR" sz="2400" b="1" dirty="0" smtClean="0">
                <a:solidFill>
                  <a:srgbClr val="002060"/>
                </a:solidFill>
              </a:rPr>
              <a:t>Mesures barrières </a:t>
            </a:r>
            <a:r>
              <a:rPr lang="fr-FR" sz="2400" dirty="0" smtClean="0">
                <a:solidFill>
                  <a:srgbClr val="002060"/>
                </a:solidFill>
              </a:rPr>
              <a:t>efficaces si bien appliquées</a:t>
            </a:r>
          </a:p>
          <a:p>
            <a:pPr marL="800100" lvl="1" indent="-342900">
              <a:buFont typeface="Wingdings" pitchFamily="2" charset="2"/>
              <a:buChar char="à"/>
            </a:pPr>
            <a:r>
              <a:rPr lang="fr-FR" sz="2400" dirty="0" smtClean="0">
                <a:solidFill>
                  <a:srgbClr val="002060"/>
                </a:solidFill>
              </a:rPr>
              <a:t>Distanciation physique / port de masque</a:t>
            </a:r>
          </a:p>
          <a:p>
            <a:pPr marL="800100" lvl="1" indent="-342900">
              <a:buFont typeface="Wingdings" pitchFamily="2" charset="2"/>
              <a:buChar char="à"/>
            </a:pPr>
            <a:r>
              <a:rPr lang="fr-FR" sz="2400" dirty="0" smtClean="0">
                <a:solidFill>
                  <a:srgbClr val="002060"/>
                </a:solidFill>
              </a:rPr>
              <a:t>Hygiène des mains</a:t>
            </a:r>
            <a:endParaRPr lang="fr-FR" sz="2400" dirty="0">
              <a:solidFill>
                <a:srgbClr val="002060"/>
              </a:solidFill>
            </a:endParaRPr>
          </a:p>
        </p:txBody>
      </p:sp>
      <p:pic>
        <p:nvPicPr>
          <p:cNvPr id="2050" name="Picture 2" descr="La Communication, Connexion, Global, Êtres Humai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408" y="1998921"/>
            <a:ext cx="1060101" cy="7442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341" y="3275801"/>
            <a:ext cx="955686" cy="754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86184" y="4399657"/>
            <a:ext cx="1188000" cy="118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408" y="4537125"/>
            <a:ext cx="992620" cy="838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4"/>
          <p:cNvSpPr>
            <a:spLocks noGrp="1"/>
          </p:cNvSpPr>
          <p:nvPr>
            <p:ph type="sldNum" sz="quarter" idx="4"/>
          </p:nvPr>
        </p:nvSpPr>
        <p:spPr/>
        <p:txBody>
          <a:bodyPr/>
          <a:lstStyle/>
          <a:p>
            <a:fld id="{1AFD1BAC-15FC-402E-8C5D-074279D5295D}" type="slidenum">
              <a:rPr lang="fr-FR" smtClean="0"/>
              <a:t>40</a:t>
            </a:fld>
            <a:endParaRPr lang="fr-FR"/>
          </a:p>
        </p:txBody>
      </p:sp>
    </p:spTree>
    <p:extLst>
      <p:ext uri="{BB962C8B-B14F-4D97-AF65-F5344CB8AC3E}">
        <p14:creationId xmlns:p14="http://schemas.microsoft.com/office/powerpoint/2010/main" val="33436620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19175"/>
            <a:ext cx="8229600" cy="4525963"/>
          </a:xfrm>
        </p:spPr>
        <p:txBody>
          <a:bodyPr/>
          <a:lstStyle/>
          <a:p>
            <a:r>
              <a:rPr lang="fr-FR" sz="2000" dirty="0" smtClean="0"/>
              <a:t>Ne baisser pas la garde </a:t>
            </a:r>
            <a:r>
              <a:rPr lang="fr-FR" sz="2000" dirty="0" smtClean="0">
                <a:sym typeface="Wingdings" panose="05000000000000000000" pitchFamily="2" charset="2"/>
              </a:rPr>
              <a:t></a:t>
            </a:r>
            <a:r>
              <a:rPr lang="fr-FR" sz="2000" dirty="0" smtClean="0"/>
              <a:t> pauses, vestiaires, </a:t>
            </a:r>
            <a:r>
              <a:rPr lang="fr-FR" sz="2000" dirty="0" err="1" smtClean="0"/>
              <a:t>covoitruage</a:t>
            </a:r>
            <a:r>
              <a:rPr lang="fr-FR" sz="2000" dirty="0" smtClean="0"/>
              <a:t> sont des moments critiques  :</a:t>
            </a:r>
            <a:endParaRPr lang="fr-FR" sz="2000" dirty="0"/>
          </a:p>
        </p:txBody>
      </p:sp>
      <p:sp>
        <p:nvSpPr>
          <p:cNvPr id="4" name="Espace réservé du numéro de diapositive 3"/>
          <p:cNvSpPr>
            <a:spLocks noGrp="1"/>
          </p:cNvSpPr>
          <p:nvPr>
            <p:ph type="sldNum" sz="quarter" idx="4"/>
          </p:nvPr>
        </p:nvSpPr>
        <p:spPr/>
        <p:txBody>
          <a:bodyPr/>
          <a:lstStyle/>
          <a:p>
            <a:fld id="{1AFD1BAC-15FC-402E-8C5D-074279D5295D}" type="slidenum">
              <a:rPr lang="fr-FR" smtClean="0"/>
              <a:t>41</a:t>
            </a:fld>
            <a:endParaRPr lang="fr-FR"/>
          </a:p>
        </p:txBody>
      </p:sp>
      <p:sp>
        <p:nvSpPr>
          <p:cNvPr id="5" name="Titre 1"/>
          <p:cNvSpPr>
            <a:spLocks noGrp="1"/>
          </p:cNvSpPr>
          <p:nvPr>
            <p:ph type="title"/>
          </p:nvPr>
        </p:nvSpPr>
        <p:spPr/>
        <p:txBody>
          <a:bodyPr/>
          <a:lstStyle/>
          <a:p>
            <a:r>
              <a:rPr lang="fr-FR" dirty="0" smtClean="0"/>
              <a:t>Principaux messages (2)</a:t>
            </a:r>
            <a:endParaRPr lang="fr-FR" dirty="0"/>
          </a:p>
        </p:txBody>
      </p:sp>
      <p:pic>
        <p:nvPicPr>
          <p:cNvPr id="6" name="Image 5"/>
          <p:cNvPicPr>
            <a:picLocks noChangeAspect="1"/>
          </p:cNvPicPr>
          <p:nvPr/>
        </p:nvPicPr>
        <p:blipFill>
          <a:blip r:embed="rId3"/>
          <a:stretch>
            <a:fillRect/>
          </a:stretch>
        </p:blipFill>
        <p:spPr>
          <a:xfrm>
            <a:off x="254550" y="2392805"/>
            <a:ext cx="2667628" cy="3576288"/>
          </a:xfrm>
          <a:prstGeom prst="rect">
            <a:avLst/>
          </a:prstGeom>
        </p:spPr>
      </p:pic>
      <p:pic>
        <p:nvPicPr>
          <p:cNvPr id="7" name="Image 6"/>
          <p:cNvPicPr>
            <a:picLocks noChangeAspect="1"/>
          </p:cNvPicPr>
          <p:nvPr/>
        </p:nvPicPr>
        <p:blipFill>
          <a:blip r:embed="rId4"/>
          <a:stretch>
            <a:fillRect/>
          </a:stretch>
        </p:blipFill>
        <p:spPr>
          <a:xfrm>
            <a:off x="3208902" y="2380728"/>
            <a:ext cx="2660053" cy="3588365"/>
          </a:xfrm>
          <a:prstGeom prst="rect">
            <a:avLst/>
          </a:prstGeom>
        </p:spPr>
      </p:pic>
      <p:pic>
        <p:nvPicPr>
          <p:cNvPr id="2" name="Image 1"/>
          <p:cNvPicPr>
            <a:picLocks noChangeAspect="1"/>
          </p:cNvPicPr>
          <p:nvPr/>
        </p:nvPicPr>
        <p:blipFill rotWithShape="1">
          <a:blip r:embed="rId5"/>
          <a:srcRect l="28904" t="16357" r="56062" b="17470"/>
          <a:stretch/>
        </p:blipFill>
        <p:spPr>
          <a:xfrm>
            <a:off x="6155679" y="2380728"/>
            <a:ext cx="2705100" cy="3571876"/>
          </a:xfrm>
          <a:prstGeom prst="rect">
            <a:avLst/>
          </a:prstGeom>
        </p:spPr>
      </p:pic>
    </p:spTree>
    <p:extLst>
      <p:ext uri="{BB962C8B-B14F-4D97-AF65-F5344CB8AC3E}">
        <p14:creationId xmlns:p14="http://schemas.microsoft.com/office/powerpoint/2010/main" val="9694402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Objectifs</a:t>
            </a:r>
          </a:p>
        </p:txBody>
      </p:sp>
      <p:sp>
        <p:nvSpPr>
          <p:cNvPr id="3" name="Espace réservé du contenu 2"/>
          <p:cNvSpPr>
            <a:spLocks noGrp="1"/>
          </p:cNvSpPr>
          <p:nvPr>
            <p:ph idx="1"/>
          </p:nvPr>
        </p:nvSpPr>
        <p:spPr/>
        <p:txBody>
          <a:bodyPr/>
          <a:lstStyle/>
          <a:p>
            <a:pPr>
              <a:spcAft>
                <a:spcPts val="1200"/>
              </a:spcAft>
              <a:buFont typeface="Wingdings" panose="05000000000000000000" pitchFamily="2" charset="2"/>
              <a:buChar char="ü"/>
            </a:pPr>
            <a:r>
              <a:rPr lang="fr-FR" dirty="0">
                <a:solidFill>
                  <a:schemeClr val="bg1">
                    <a:lumMod val="65000"/>
                  </a:schemeClr>
                </a:solidFill>
              </a:rPr>
              <a:t>Comprendre la </a:t>
            </a:r>
            <a:r>
              <a:rPr lang="fr-FR" dirty="0" smtClean="0">
                <a:solidFill>
                  <a:schemeClr val="bg1">
                    <a:lumMod val="65000"/>
                  </a:schemeClr>
                </a:solidFill>
              </a:rPr>
              <a:t>chaîne </a:t>
            </a:r>
            <a:r>
              <a:rPr lang="fr-FR" dirty="0">
                <a:solidFill>
                  <a:schemeClr val="bg1">
                    <a:lumMod val="65000"/>
                  </a:schemeClr>
                </a:solidFill>
              </a:rPr>
              <a:t>épidémiologique du </a:t>
            </a:r>
            <a:r>
              <a:rPr lang="fr-FR" dirty="0" smtClean="0">
                <a:solidFill>
                  <a:schemeClr val="bg1">
                    <a:lumMod val="65000"/>
                  </a:schemeClr>
                </a:solidFill>
              </a:rPr>
              <a:t>SARS-CoV-2</a:t>
            </a:r>
            <a:endParaRPr lang="fr-FR" dirty="0">
              <a:solidFill>
                <a:schemeClr val="bg1">
                  <a:lumMod val="65000"/>
                </a:schemeClr>
              </a:solidFill>
            </a:endParaRPr>
          </a:p>
          <a:p>
            <a:pPr>
              <a:spcAft>
                <a:spcPts val="1200"/>
              </a:spcAft>
              <a:buFont typeface="Wingdings" panose="05000000000000000000" pitchFamily="2" charset="2"/>
              <a:buChar char="ü"/>
            </a:pPr>
            <a:r>
              <a:rPr lang="fr-FR" dirty="0" smtClean="0">
                <a:solidFill>
                  <a:schemeClr val="bg1">
                    <a:lumMod val="65000"/>
                  </a:schemeClr>
                </a:solidFill>
              </a:rPr>
              <a:t>Comprendre et mettre en œuvre les </a:t>
            </a:r>
            <a:r>
              <a:rPr lang="fr-FR" dirty="0">
                <a:solidFill>
                  <a:schemeClr val="bg1">
                    <a:lumMod val="65000"/>
                  </a:schemeClr>
                </a:solidFill>
              </a:rPr>
              <a:t>mesures barrières associées</a:t>
            </a:r>
          </a:p>
          <a:p>
            <a:pPr>
              <a:spcAft>
                <a:spcPts val="1200"/>
              </a:spcAft>
              <a:buFont typeface="Wingdings" panose="05000000000000000000" pitchFamily="2" charset="2"/>
              <a:buChar char="ü"/>
            </a:pPr>
            <a:r>
              <a:rPr lang="fr-FR" dirty="0" smtClean="0"/>
              <a:t>Repérer les cas suspects</a:t>
            </a:r>
          </a:p>
          <a:p>
            <a:pPr>
              <a:spcAft>
                <a:spcPts val="1200"/>
              </a:spcAft>
              <a:buFont typeface="Wingdings" panose="05000000000000000000" pitchFamily="2" charset="2"/>
              <a:buChar char="ü"/>
            </a:pPr>
            <a:r>
              <a:rPr lang="fr-FR" dirty="0" smtClean="0"/>
              <a:t>Respecter  le circuit de l’information</a:t>
            </a:r>
            <a:endParaRPr lang="fr-FR" dirty="0"/>
          </a:p>
        </p:txBody>
      </p:sp>
      <p:sp>
        <p:nvSpPr>
          <p:cNvPr id="5" name="Espace réservé du numéro de diapositive 4"/>
          <p:cNvSpPr>
            <a:spLocks noGrp="1"/>
          </p:cNvSpPr>
          <p:nvPr>
            <p:ph type="sldNum" sz="quarter" idx="4"/>
          </p:nvPr>
        </p:nvSpPr>
        <p:spPr/>
        <p:txBody>
          <a:bodyPr/>
          <a:lstStyle/>
          <a:p>
            <a:fld id="{1AFD1BAC-15FC-402E-8C5D-074279D5295D}" type="slidenum">
              <a:rPr lang="fr-FR" smtClean="0"/>
              <a:t>42</a:t>
            </a:fld>
            <a:endParaRPr lang="fr-FR"/>
          </a:p>
        </p:txBody>
      </p:sp>
    </p:spTree>
    <p:extLst>
      <p:ext uri="{BB962C8B-B14F-4D97-AF65-F5344CB8AC3E}">
        <p14:creationId xmlns:p14="http://schemas.microsoft.com/office/powerpoint/2010/main" val="18395597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fld id="{1AFD1BAC-15FC-402E-8C5D-074279D5295D}" type="slidenum">
              <a:rPr lang="fr-FR" smtClean="0"/>
              <a:t>43</a:t>
            </a:fld>
            <a:endParaRPr lang="fr-F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551" b="47720"/>
          <a:stretch/>
        </p:blipFill>
        <p:spPr bwMode="auto">
          <a:xfrm>
            <a:off x="0" y="3039036"/>
            <a:ext cx="8755063" cy="1156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re 1"/>
          <p:cNvSpPr txBox="1">
            <a:spLocks/>
          </p:cNvSpPr>
          <p:nvPr/>
        </p:nvSpPr>
        <p:spPr bwMode="auto">
          <a:xfrm>
            <a:off x="0" y="665025"/>
            <a:ext cx="91440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entury Gothic" pitchFamily="34" charset="0"/>
              </a:defRPr>
            </a:lvl2pPr>
            <a:lvl3pPr algn="ctr" rtl="0" eaLnBrk="1" fontAlgn="base" hangingPunct="1">
              <a:spcBef>
                <a:spcPct val="0"/>
              </a:spcBef>
              <a:spcAft>
                <a:spcPct val="0"/>
              </a:spcAft>
              <a:defRPr sz="4400">
                <a:solidFill>
                  <a:schemeClr val="tx1"/>
                </a:solidFill>
                <a:latin typeface="Century Gothic" pitchFamily="34" charset="0"/>
              </a:defRPr>
            </a:lvl3pPr>
            <a:lvl4pPr algn="ctr" rtl="0" eaLnBrk="1" fontAlgn="base" hangingPunct="1">
              <a:spcBef>
                <a:spcPct val="0"/>
              </a:spcBef>
              <a:spcAft>
                <a:spcPct val="0"/>
              </a:spcAft>
              <a:defRPr sz="4400">
                <a:solidFill>
                  <a:schemeClr val="tx1"/>
                </a:solidFill>
                <a:latin typeface="Century Gothic" pitchFamily="34" charset="0"/>
              </a:defRPr>
            </a:lvl4pPr>
            <a:lvl5pPr algn="ctr" rtl="0" eaLnBrk="1" fontAlgn="base" hangingPunct="1">
              <a:spcBef>
                <a:spcPct val="0"/>
              </a:spcBef>
              <a:spcAft>
                <a:spcPct val="0"/>
              </a:spcAft>
              <a:defRPr sz="4400">
                <a:solidFill>
                  <a:schemeClr val="tx1"/>
                </a:solidFill>
                <a:latin typeface="Century Gothic" pitchFamily="34" charset="0"/>
              </a:defRPr>
            </a:lvl5pPr>
            <a:lvl6pPr marL="457200" algn="ctr" rtl="0" eaLnBrk="1" fontAlgn="base" hangingPunct="1">
              <a:spcBef>
                <a:spcPct val="0"/>
              </a:spcBef>
              <a:spcAft>
                <a:spcPct val="0"/>
              </a:spcAft>
              <a:defRPr sz="4400">
                <a:solidFill>
                  <a:schemeClr val="tx1"/>
                </a:solidFill>
                <a:latin typeface="Century Gothic" pitchFamily="34" charset="0"/>
              </a:defRPr>
            </a:lvl6pPr>
            <a:lvl7pPr marL="914400" algn="ctr" rtl="0" eaLnBrk="1" fontAlgn="base" hangingPunct="1">
              <a:spcBef>
                <a:spcPct val="0"/>
              </a:spcBef>
              <a:spcAft>
                <a:spcPct val="0"/>
              </a:spcAft>
              <a:defRPr sz="4400">
                <a:solidFill>
                  <a:schemeClr val="tx1"/>
                </a:solidFill>
                <a:latin typeface="Century Gothic" pitchFamily="34" charset="0"/>
              </a:defRPr>
            </a:lvl7pPr>
            <a:lvl8pPr marL="1371600" algn="ctr" rtl="0" eaLnBrk="1" fontAlgn="base" hangingPunct="1">
              <a:spcBef>
                <a:spcPct val="0"/>
              </a:spcBef>
              <a:spcAft>
                <a:spcPct val="0"/>
              </a:spcAft>
              <a:defRPr sz="4400">
                <a:solidFill>
                  <a:schemeClr val="tx1"/>
                </a:solidFill>
                <a:latin typeface="Century Gothic" pitchFamily="34" charset="0"/>
              </a:defRPr>
            </a:lvl8pPr>
            <a:lvl9pPr marL="1828800" algn="ctr" rtl="0" eaLnBrk="1" fontAlgn="base" hangingPunct="1">
              <a:spcBef>
                <a:spcPct val="0"/>
              </a:spcBef>
              <a:spcAft>
                <a:spcPct val="0"/>
              </a:spcAft>
              <a:defRPr sz="4400">
                <a:solidFill>
                  <a:schemeClr val="tx1"/>
                </a:solidFill>
                <a:latin typeface="Century Gothic" pitchFamily="34" charset="0"/>
              </a:defRPr>
            </a:lvl9pPr>
          </a:lstStyle>
          <a:p>
            <a:pPr defTabSz="914400"/>
            <a:r>
              <a:rPr lang="fr-FR" sz="4000" smtClean="0"/>
              <a:t>Importance d’un repérage et du partage d’information</a:t>
            </a:r>
            <a:endParaRPr lang="fr-FR" sz="4000" dirty="0"/>
          </a:p>
        </p:txBody>
      </p:sp>
      <p:sp>
        <p:nvSpPr>
          <p:cNvPr id="5" name="ZoneTexte 4"/>
          <p:cNvSpPr txBox="1"/>
          <p:nvPr/>
        </p:nvSpPr>
        <p:spPr>
          <a:xfrm>
            <a:off x="376519" y="2111626"/>
            <a:ext cx="2043952" cy="861774"/>
          </a:xfrm>
          <a:prstGeom prst="rect">
            <a:avLst/>
          </a:prstGeom>
          <a:solidFill>
            <a:schemeClr val="accent4">
              <a:lumMod val="20000"/>
              <a:lumOff val="80000"/>
            </a:schemeClr>
          </a:solidFill>
        </p:spPr>
        <p:txBody>
          <a:bodyPr wrap="square" rtlCol="0">
            <a:spAutoFit/>
          </a:bodyPr>
          <a:lstStyle/>
          <a:p>
            <a:endParaRPr lang="fr-FR" dirty="0" smtClean="0"/>
          </a:p>
          <a:p>
            <a:r>
              <a:rPr lang="fr-FR" sz="1600" dirty="0" smtClean="0"/>
              <a:t>Symptomatologie très variable</a:t>
            </a:r>
            <a:endParaRPr lang="fr-FR" sz="1600" dirty="0"/>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016" y="1855964"/>
            <a:ext cx="584370" cy="511324"/>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rotWithShape="1">
          <a:blip r:embed="rId5"/>
          <a:srcRect b="19940"/>
          <a:stretch/>
        </p:blipFill>
        <p:spPr>
          <a:xfrm>
            <a:off x="165016" y="4195483"/>
            <a:ext cx="3852814" cy="1976717"/>
          </a:xfrm>
          <a:prstGeom prst="rect">
            <a:avLst/>
          </a:prstGeom>
        </p:spPr>
      </p:pic>
      <p:sp>
        <p:nvSpPr>
          <p:cNvPr id="7" name="ZoneTexte 6"/>
          <p:cNvSpPr txBox="1"/>
          <p:nvPr/>
        </p:nvSpPr>
        <p:spPr>
          <a:xfrm>
            <a:off x="4475019" y="4756683"/>
            <a:ext cx="4280044" cy="707886"/>
          </a:xfrm>
          <a:prstGeom prst="rect">
            <a:avLst/>
          </a:prstGeom>
          <a:solidFill>
            <a:srgbClr val="92D050"/>
          </a:solidFill>
          <a:effectLst>
            <a:outerShdw blurRad="50800" dist="38100" dir="2700000" algn="tl" rotWithShape="0">
              <a:prstClr val="black">
                <a:alpha val="40000"/>
              </a:prstClr>
            </a:outerShdw>
          </a:effectLst>
        </p:spPr>
        <p:txBody>
          <a:bodyPr wrap="square" rtlCol="0">
            <a:spAutoFit/>
          </a:bodyPr>
          <a:lstStyle/>
          <a:p>
            <a:pPr algn="ctr"/>
            <a:r>
              <a:rPr lang="fr-FR" sz="2000" b="1" dirty="0" smtClean="0"/>
              <a:t>Connaissance et mise en œuvre sans délai des procédures </a:t>
            </a:r>
            <a:endParaRPr lang="fr-FR" sz="2000" b="1" dirty="0"/>
          </a:p>
        </p:txBody>
      </p:sp>
      <p:sp>
        <p:nvSpPr>
          <p:cNvPr id="12" name="ZoneTexte 11"/>
          <p:cNvSpPr txBox="1"/>
          <p:nvPr/>
        </p:nvSpPr>
        <p:spPr>
          <a:xfrm>
            <a:off x="4572000" y="2111626"/>
            <a:ext cx="1662545" cy="861774"/>
          </a:xfrm>
          <a:prstGeom prst="rect">
            <a:avLst/>
          </a:prstGeom>
          <a:solidFill>
            <a:schemeClr val="accent1">
              <a:lumMod val="20000"/>
              <a:lumOff val="80000"/>
            </a:schemeClr>
          </a:solidFill>
        </p:spPr>
        <p:txBody>
          <a:bodyPr wrap="square" rtlCol="0">
            <a:spAutoFit/>
          </a:bodyPr>
          <a:lstStyle/>
          <a:p>
            <a:endParaRPr lang="fr-FR" dirty="0" smtClean="0"/>
          </a:p>
          <a:p>
            <a:r>
              <a:rPr lang="fr-FR" sz="1600" dirty="0" smtClean="0"/>
              <a:t>Appui IDEHT/ CPias</a:t>
            </a:r>
            <a:endParaRPr lang="fr-FR" sz="1600" dirty="0"/>
          </a:p>
        </p:txBody>
      </p:sp>
      <p:pic>
        <p:nvPicPr>
          <p:cNvPr id="2052" name="Picture 4" descr="Help, Button, Red, Emergency, Support, Red Suppo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7531" y="1928322"/>
            <a:ext cx="523101" cy="43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2986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361017"/>
            <a:ext cx="10607040" cy="868363"/>
          </a:xfrm>
        </p:spPr>
        <p:txBody>
          <a:bodyPr/>
          <a:lstStyle/>
          <a:p>
            <a:r>
              <a:rPr lang="fr-FR" sz="4000" dirty="0" smtClean="0"/>
              <a:t>Repérage &amp; circuit du signalement</a:t>
            </a:r>
            <a:endParaRPr lang="fr-FR" sz="4000" dirty="0"/>
          </a:p>
        </p:txBody>
      </p:sp>
      <p:sp>
        <p:nvSpPr>
          <p:cNvPr id="6" name="Espace réservé du numéro de diapositive 5"/>
          <p:cNvSpPr>
            <a:spLocks noGrp="1"/>
          </p:cNvSpPr>
          <p:nvPr>
            <p:ph type="sldNum" sz="quarter" idx="4"/>
          </p:nvPr>
        </p:nvSpPr>
        <p:spPr/>
        <p:txBody>
          <a:bodyPr/>
          <a:lstStyle/>
          <a:p>
            <a:fld id="{1AFD1BAC-15FC-402E-8C5D-074279D5295D}" type="slidenum">
              <a:rPr lang="fr-FR" smtClean="0"/>
              <a:t>44</a:t>
            </a:fld>
            <a:endParaRPr lang="fr-FR"/>
          </a:p>
        </p:txBody>
      </p:sp>
      <p:graphicFrame>
        <p:nvGraphicFramePr>
          <p:cNvPr id="4" name="Tableau 3"/>
          <p:cNvGraphicFramePr>
            <a:graphicFrameLocks noGrp="1"/>
          </p:cNvGraphicFramePr>
          <p:nvPr>
            <p:extLst>
              <p:ext uri="{D42A27DB-BD31-4B8C-83A1-F6EECF244321}">
                <p14:modId xmlns:p14="http://schemas.microsoft.com/office/powerpoint/2010/main" val="4011639487"/>
              </p:ext>
            </p:extLst>
          </p:nvPr>
        </p:nvGraphicFramePr>
        <p:xfrm>
          <a:off x="44604" y="1265886"/>
          <a:ext cx="9044753" cy="5565220"/>
        </p:xfrm>
        <a:graphic>
          <a:graphicData uri="http://schemas.openxmlformats.org/drawingml/2006/table">
            <a:tbl>
              <a:tblPr firstRow="1" bandRow="1">
                <a:tableStyleId>{5C22544A-7EE6-4342-B048-85BDC9FD1C3A}</a:tableStyleId>
              </a:tblPr>
              <a:tblGrid>
                <a:gridCol w="1469487">
                  <a:extLst>
                    <a:ext uri="{9D8B030D-6E8A-4147-A177-3AD203B41FA5}">
                      <a16:colId xmlns:a16="http://schemas.microsoft.com/office/drawing/2014/main" val="1813351609"/>
                    </a:ext>
                  </a:extLst>
                </a:gridCol>
                <a:gridCol w="3052890">
                  <a:extLst>
                    <a:ext uri="{9D8B030D-6E8A-4147-A177-3AD203B41FA5}">
                      <a16:colId xmlns:a16="http://schemas.microsoft.com/office/drawing/2014/main" val="3477011826"/>
                    </a:ext>
                  </a:extLst>
                </a:gridCol>
                <a:gridCol w="2032354">
                  <a:extLst>
                    <a:ext uri="{9D8B030D-6E8A-4147-A177-3AD203B41FA5}">
                      <a16:colId xmlns:a16="http://schemas.microsoft.com/office/drawing/2014/main" val="349340781"/>
                    </a:ext>
                  </a:extLst>
                </a:gridCol>
                <a:gridCol w="2490022">
                  <a:extLst>
                    <a:ext uri="{9D8B030D-6E8A-4147-A177-3AD203B41FA5}">
                      <a16:colId xmlns:a16="http://schemas.microsoft.com/office/drawing/2014/main" val="2695316537"/>
                    </a:ext>
                  </a:extLst>
                </a:gridCol>
              </a:tblGrid>
              <a:tr h="349986">
                <a:tc>
                  <a:txBody>
                    <a:bodyPr/>
                    <a:lstStyle/>
                    <a:p>
                      <a:r>
                        <a:rPr lang="fr-FR" sz="1200" dirty="0" smtClean="0"/>
                        <a:t>Qui fait</a:t>
                      </a:r>
                      <a:endParaRPr lang="fr-FR" sz="1200" dirty="0"/>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fr-FR" sz="1200" dirty="0" smtClean="0"/>
                        <a:t>Quoi </a:t>
                      </a:r>
                      <a:endParaRPr lang="fr-FR" sz="1200" dirty="0"/>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Quand </a:t>
                      </a:r>
                      <a:endParaRPr lang="fr-FR" sz="1200" dirty="0"/>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fr-FR" sz="1200" dirty="0" smtClean="0"/>
                        <a:t>Comment</a:t>
                      </a:r>
                      <a:endParaRPr lang="fr-FR" sz="1200" dirty="0"/>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92725117"/>
                  </a:ext>
                </a:extLst>
              </a:tr>
              <a:tr h="1407073">
                <a:tc>
                  <a:txBody>
                    <a:bodyPr/>
                    <a:lstStyle/>
                    <a:p>
                      <a:r>
                        <a:rPr lang="fr-FR" sz="1200" dirty="0" smtClean="0"/>
                        <a:t>Directeur</a:t>
                      </a:r>
                      <a:r>
                        <a:rPr lang="fr-FR" sz="1200" baseline="0" dirty="0" smtClean="0"/>
                        <a:t> + médecin </a:t>
                      </a:r>
                      <a:r>
                        <a:rPr lang="fr-FR" sz="1200" baseline="0" dirty="0" err="1" smtClean="0"/>
                        <a:t>co</a:t>
                      </a:r>
                      <a:r>
                        <a:rPr lang="fr-FR" sz="1200" baseline="0" dirty="0" smtClean="0"/>
                        <a:t> + IDEC</a:t>
                      </a:r>
                      <a:endParaRPr lang="fr-FR" sz="1200" dirty="0"/>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285750" indent="-285750">
                        <a:buFont typeface="Arial" panose="020B0604020202020204" pitchFamily="34" charset="0"/>
                        <a:buChar char="•"/>
                      </a:pPr>
                      <a:r>
                        <a:rPr lang="fr-FR" sz="1200" b="1" dirty="0" smtClean="0"/>
                        <a:t>Organise</a:t>
                      </a:r>
                      <a:r>
                        <a:rPr lang="fr-FR" sz="1200" dirty="0" smtClean="0"/>
                        <a:t> le circuit du signalement interne</a:t>
                      </a:r>
                    </a:p>
                    <a:p>
                      <a:pPr marL="285750" indent="-285750">
                        <a:buFont typeface="Arial" panose="020B0604020202020204" pitchFamily="34" charset="0"/>
                        <a:buChar char="•"/>
                      </a:pPr>
                      <a:r>
                        <a:rPr lang="fr-FR" sz="1200" b="1" dirty="0" smtClean="0"/>
                        <a:t>Informe</a:t>
                      </a:r>
                      <a:r>
                        <a:rPr lang="fr-FR" sz="1200" baseline="0" dirty="0" smtClean="0"/>
                        <a:t> les professionnels du circuit du signalement interne</a:t>
                      </a:r>
                    </a:p>
                    <a:p>
                      <a:pPr marL="285750" indent="-285750">
                        <a:buFont typeface="Arial" panose="020B0604020202020204" pitchFamily="34" charset="0"/>
                        <a:buChar char="•"/>
                      </a:pPr>
                      <a:r>
                        <a:rPr lang="fr-FR" sz="1200" b="1" baseline="0" dirty="0" smtClean="0"/>
                        <a:t>Vérifie</a:t>
                      </a:r>
                      <a:r>
                        <a:rPr lang="fr-FR" sz="1200" baseline="0" dirty="0" smtClean="0"/>
                        <a:t> que tous les professionnels connaissent le circuit du signalement interne</a:t>
                      </a:r>
                      <a:endParaRPr lang="fr-FR" sz="1200" dirty="0" smtClean="0"/>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fr-FR" sz="1200" dirty="0" smtClean="0"/>
                        <a:t>En amont de toute</a:t>
                      </a:r>
                      <a:r>
                        <a:rPr lang="fr-FR" sz="1200" baseline="0" dirty="0" smtClean="0"/>
                        <a:t> période épidémique</a:t>
                      </a:r>
                      <a:endParaRPr lang="fr-FR" sz="1200" dirty="0"/>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fr-FR" sz="1200" dirty="0" smtClean="0"/>
                        <a:t>Formation/sensibilisation</a:t>
                      </a:r>
                      <a:r>
                        <a:rPr lang="fr-FR" sz="1200" baseline="0" dirty="0" smtClean="0"/>
                        <a:t> lors de réunions de service, note de service, accueil de nouveaux agents …</a:t>
                      </a:r>
                      <a:r>
                        <a:rPr lang="fr-FR" sz="1200" dirty="0" smtClean="0"/>
                        <a:t> </a:t>
                      </a:r>
                      <a:endParaRPr lang="fr-FR" sz="1200" dirty="0"/>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39218103"/>
                  </a:ext>
                </a:extLst>
              </a:tr>
              <a:tr h="656634">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Tout professionnel sensibilisé</a:t>
                      </a:r>
                    </a:p>
                    <a:p>
                      <a:r>
                        <a:rPr lang="fr-FR" sz="1200" dirty="0" smtClean="0"/>
                        <a:t>de l’EMS</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Tout professionnel sensibilisé</a:t>
                      </a:r>
                    </a:p>
                    <a:p>
                      <a:r>
                        <a:rPr lang="fr-FR" sz="1200" dirty="0" smtClean="0"/>
                        <a:t>de l’EMS</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285750" indent="-285750">
                        <a:buFont typeface="Arial" panose="020B0604020202020204" pitchFamily="34" charset="0"/>
                        <a:buChar char="•"/>
                      </a:pPr>
                      <a:r>
                        <a:rPr lang="fr-FR" sz="1200" b="1" dirty="0" smtClean="0"/>
                        <a:t>Veille</a:t>
                      </a:r>
                      <a:r>
                        <a:rPr lang="fr-FR" sz="1200" baseline="0" dirty="0" smtClean="0"/>
                        <a:t> </a:t>
                      </a:r>
                    </a:p>
                    <a:p>
                      <a:pPr marL="285750" indent="-285750">
                        <a:buFont typeface="Arial" panose="020B0604020202020204" pitchFamily="34" charset="0"/>
                        <a:buChar char="•"/>
                      </a:pPr>
                      <a:r>
                        <a:rPr lang="fr-FR" sz="1200" b="1" baseline="0" dirty="0" smtClean="0"/>
                        <a:t>Repère</a:t>
                      </a:r>
                      <a:r>
                        <a:rPr lang="fr-FR" sz="1200" baseline="0" dirty="0" smtClean="0"/>
                        <a:t> tout symptôme anormal chez les résidents dont il s’occupe</a:t>
                      </a:r>
                    </a:p>
                  </a:txBody>
                  <a:tcPr>
                    <a:lnT w="12700" cap="flat" cmpd="sng" algn="ctr">
                      <a:solidFill>
                        <a:srgbClr val="002060"/>
                      </a:solidFill>
                      <a:prstDash val="solid"/>
                      <a:round/>
                      <a:headEnd type="none" w="med" len="med"/>
                      <a:tailEnd type="none" w="med" len="med"/>
                    </a:lnT>
                  </a:tcPr>
                </a:tc>
                <a:tc>
                  <a:txBody>
                    <a:bodyPr/>
                    <a:lstStyle/>
                    <a:p>
                      <a:r>
                        <a:rPr lang="fr-FR" sz="1200" dirty="0" smtClean="0"/>
                        <a:t>Pendant</a:t>
                      </a:r>
                      <a:r>
                        <a:rPr lang="fr-FR" sz="1200" baseline="0" dirty="0" smtClean="0"/>
                        <a:t> la durée de son poste</a:t>
                      </a:r>
                      <a:endParaRPr lang="fr-FR" sz="1200" dirty="0"/>
                    </a:p>
                  </a:txBody>
                  <a:tcPr>
                    <a:lnT w="12700" cap="flat" cmpd="sng" algn="ctr">
                      <a:solidFill>
                        <a:srgbClr val="002060"/>
                      </a:solidFill>
                      <a:prstDash val="solid"/>
                      <a:round/>
                      <a:headEnd type="none" w="med" len="med"/>
                      <a:tailEnd type="none" w="med" len="med"/>
                    </a:lnT>
                  </a:tcPr>
                </a:tc>
                <a:tc>
                  <a:txBody>
                    <a:bodyPr/>
                    <a:lstStyle/>
                    <a:p>
                      <a:r>
                        <a:rPr lang="fr-FR" sz="1200" dirty="0" smtClean="0"/>
                        <a:t>Discutant</a:t>
                      </a:r>
                      <a:r>
                        <a:rPr lang="fr-FR" sz="1200" baseline="0" dirty="0" smtClean="0"/>
                        <a:t> avec le résident,</a:t>
                      </a:r>
                    </a:p>
                    <a:p>
                      <a:r>
                        <a:rPr lang="fr-FR" sz="1200" baseline="0" dirty="0" smtClean="0"/>
                        <a:t>Observant le résidant</a:t>
                      </a:r>
                    </a:p>
                    <a:p>
                      <a:r>
                        <a:rPr lang="fr-FR" sz="1200" baseline="0" dirty="0" smtClean="0"/>
                        <a:t>Transmissions ciblées (y compris RAS)</a:t>
                      </a:r>
                      <a:endParaRPr lang="fr-FR" sz="1200" dirty="0"/>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extLst>
                  <a:ext uri="{0D108BD9-81ED-4DB2-BD59-A6C34878D82A}">
                    <a16:rowId xmlns:a16="http://schemas.microsoft.com/office/drawing/2014/main" val="2440170691"/>
                  </a:ext>
                </a:extLst>
              </a:tr>
              <a:tr h="103185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smtClean="0"/>
                    </a:p>
                  </a:txBody>
                  <a:tcPr/>
                </a:tc>
                <a:tc>
                  <a:txBody>
                    <a:bodyPr/>
                    <a:lstStyle/>
                    <a:p>
                      <a:pPr marL="285750" indent="-285750">
                        <a:buFont typeface="Arial" panose="020B0604020202020204" pitchFamily="34" charset="0"/>
                        <a:buChar char="•"/>
                      </a:pPr>
                      <a:r>
                        <a:rPr lang="fr-FR" sz="1200" b="1" dirty="0" smtClean="0"/>
                        <a:t>Alerte</a:t>
                      </a:r>
                      <a:r>
                        <a:rPr lang="fr-FR" sz="1200" dirty="0" smtClean="0"/>
                        <a:t>  les personnes ressources de l’établissement identifiées dans le circuit de l’information</a:t>
                      </a:r>
                      <a:endParaRPr lang="fr-FR" sz="1200" dirty="0"/>
                    </a:p>
                  </a:txBody>
                  <a:tcPr>
                    <a:lnB w="12700" cap="flat" cmpd="sng" algn="ctr">
                      <a:solidFill>
                        <a:srgbClr val="002060"/>
                      </a:solidFill>
                      <a:prstDash val="solid"/>
                      <a:round/>
                      <a:headEnd type="none" w="med" len="med"/>
                      <a:tailEnd type="none" w="med" len="med"/>
                    </a:lnB>
                  </a:tcPr>
                </a:tc>
                <a:tc>
                  <a:txBody>
                    <a:bodyPr/>
                    <a:lstStyle/>
                    <a:p>
                      <a:r>
                        <a:rPr lang="fr-FR" sz="1200" dirty="0" smtClean="0"/>
                        <a:t>Dés qu’il repère un symptôme</a:t>
                      </a:r>
                      <a:r>
                        <a:rPr lang="fr-FR" sz="1200" baseline="0" dirty="0" smtClean="0"/>
                        <a:t> inhabituel chez un résident</a:t>
                      </a:r>
                      <a:endParaRPr lang="fr-FR" sz="1200" dirty="0"/>
                    </a:p>
                  </a:txBody>
                  <a:tcPr>
                    <a:lnB w="12700" cap="flat" cmpd="sng" algn="ctr">
                      <a:solidFill>
                        <a:srgbClr val="002060"/>
                      </a:solidFill>
                      <a:prstDash val="solid"/>
                      <a:round/>
                      <a:headEnd type="none" w="med" len="med"/>
                      <a:tailEnd type="none" w="med" len="med"/>
                    </a:lnB>
                  </a:tcPr>
                </a:tc>
                <a:tc>
                  <a:txBody>
                    <a:bodyPr/>
                    <a:lstStyle/>
                    <a:p>
                      <a:r>
                        <a:rPr lang="fr-FR" sz="1200" dirty="0" smtClean="0"/>
                        <a:t>Oralement, par mail, par fax</a:t>
                      </a:r>
                      <a:r>
                        <a:rPr lang="fr-FR" sz="1200" baseline="0" dirty="0" smtClean="0"/>
                        <a:t> …, </a:t>
                      </a:r>
                      <a:r>
                        <a:rPr lang="fr-FR" sz="1200" dirty="0" smtClean="0"/>
                        <a:t> sans délais selon les modalités du circuit du signalement interne défini au</a:t>
                      </a:r>
                      <a:r>
                        <a:rPr lang="fr-FR" sz="1200" baseline="0" dirty="0" smtClean="0"/>
                        <a:t> sein de l’établissement</a:t>
                      </a:r>
                      <a:endParaRPr lang="fr-FR" sz="1200" dirty="0"/>
                    </a:p>
                  </a:txBody>
                  <a:tcP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01098405"/>
                  </a:ext>
                </a:extLst>
              </a:tr>
              <a:tr h="656634">
                <a:tc rowSpan="2">
                  <a:txBody>
                    <a:bodyPr/>
                    <a:lstStyle/>
                    <a:p>
                      <a:r>
                        <a:rPr lang="fr-FR" sz="1200" dirty="0" smtClean="0"/>
                        <a:t>Med</a:t>
                      </a:r>
                      <a:r>
                        <a:rPr lang="fr-FR" sz="1200" baseline="0" dirty="0" smtClean="0"/>
                        <a:t> </a:t>
                      </a:r>
                      <a:r>
                        <a:rPr lang="fr-FR" sz="1200" baseline="0" dirty="0" err="1" smtClean="0"/>
                        <a:t>co</a:t>
                      </a:r>
                      <a:r>
                        <a:rPr lang="fr-FR" sz="1200" baseline="0" dirty="0" smtClean="0"/>
                        <a:t> + IDEC</a:t>
                      </a:r>
                      <a:endParaRPr lang="fr-FR" sz="1200" dirty="0"/>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tcPr>
                </a:tc>
                <a:tc>
                  <a:txBody>
                    <a:bodyPr/>
                    <a:lstStyle/>
                    <a:p>
                      <a:pPr marL="285750" indent="-285750">
                        <a:buFont typeface="Arial" panose="020B0604020202020204" pitchFamily="34" charset="0"/>
                        <a:buChar char="•"/>
                      </a:pPr>
                      <a:r>
                        <a:rPr lang="fr-FR" sz="1200" b="1" dirty="0" smtClean="0"/>
                        <a:t>Analyse le</a:t>
                      </a:r>
                      <a:r>
                        <a:rPr lang="fr-FR" sz="1200" b="1" baseline="0" dirty="0" smtClean="0"/>
                        <a:t> signal</a:t>
                      </a:r>
                    </a:p>
                    <a:p>
                      <a:pPr marL="285750" indent="-285750">
                        <a:buFont typeface="Arial" panose="020B0604020202020204" pitchFamily="34" charset="0"/>
                        <a:buChar char="•"/>
                      </a:pPr>
                      <a:r>
                        <a:rPr lang="fr-FR" sz="1200" b="1" baseline="0" dirty="0" smtClean="0"/>
                        <a:t>Comprendre </a:t>
                      </a:r>
                      <a:r>
                        <a:rPr lang="fr-FR" sz="1200" b="0" baseline="0" dirty="0" smtClean="0"/>
                        <a:t>ce qui se passe</a:t>
                      </a:r>
                      <a:endParaRPr lang="fr-FR" sz="1200" b="0" dirty="0" smtClean="0"/>
                    </a:p>
                  </a:txBody>
                  <a:tcPr>
                    <a:lnT w="12700" cap="flat" cmpd="sng" algn="ctr">
                      <a:solidFill>
                        <a:srgbClr val="002060"/>
                      </a:solidFill>
                      <a:prstDash val="solid"/>
                      <a:round/>
                      <a:headEnd type="none" w="med" len="med"/>
                      <a:tailEnd type="none" w="med" len="med"/>
                    </a:lnT>
                  </a:tcPr>
                </a:tc>
                <a:tc>
                  <a:txBody>
                    <a:bodyPr/>
                    <a:lstStyle/>
                    <a:p>
                      <a:r>
                        <a:rPr lang="fr-FR" sz="1200" dirty="0" smtClean="0"/>
                        <a:t>Dés réception de l’information par un professionnel</a:t>
                      </a:r>
                      <a:endParaRPr lang="fr-FR" sz="1200" dirty="0"/>
                    </a:p>
                  </a:txBody>
                  <a:tcPr>
                    <a:lnT w="12700" cap="flat" cmpd="sng" algn="ctr">
                      <a:solidFill>
                        <a:srgbClr val="002060"/>
                      </a:solidFill>
                      <a:prstDash val="solid"/>
                      <a:round/>
                      <a:headEnd type="none" w="med" len="med"/>
                      <a:tailEnd type="none" w="med" len="med"/>
                    </a:lnT>
                  </a:tcPr>
                </a:tc>
                <a:tc>
                  <a:txBody>
                    <a:bodyPr/>
                    <a:lstStyle/>
                    <a:p>
                      <a:r>
                        <a:rPr lang="fr-FR" sz="1200" dirty="0" smtClean="0"/>
                        <a:t>Examen clinique</a:t>
                      </a:r>
                    </a:p>
                    <a:p>
                      <a:r>
                        <a:rPr lang="fr-FR" sz="1200" dirty="0" smtClean="0"/>
                        <a:t>Documentation</a:t>
                      </a:r>
                      <a:r>
                        <a:rPr lang="fr-FR" sz="1200" baseline="0" dirty="0" smtClean="0"/>
                        <a:t> paraclinique</a:t>
                      </a:r>
                      <a:endParaRPr lang="fr-FR" sz="1200" dirty="0"/>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extLst>
                  <a:ext uri="{0D108BD9-81ED-4DB2-BD59-A6C34878D82A}">
                    <a16:rowId xmlns:a16="http://schemas.microsoft.com/office/drawing/2014/main" val="386991021"/>
                  </a:ext>
                </a:extLst>
              </a:tr>
              <a:tr h="656634">
                <a:tc vMerge="1">
                  <a:txBody>
                    <a:bodyPr/>
                    <a:lstStyle/>
                    <a:p>
                      <a:endParaRPr lang="fr-FR" sz="1400" dirty="0"/>
                    </a:p>
                  </a:txBody>
                  <a:tcPr/>
                </a:tc>
                <a:tc>
                  <a:txBody>
                    <a:bodyPr/>
                    <a:lstStyle/>
                    <a:p>
                      <a:pPr marL="285750" indent="-285750">
                        <a:buFont typeface="Arial" panose="020B0604020202020204" pitchFamily="34" charset="0"/>
                        <a:buChar char="•"/>
                      </a:pPr>
                      <a:r>
                        <a:rPr lang="fr-FR" sz="1200" b="1" dirty="0" smtClean="0"/>
                        <a:t>Vérifie</a:t>
                      </a:r>
                      <a:r>
                        <a:rPr lang="fr-FR" sz="1200" b="1" baseline="0" dirty="0" smtClean="0"/>
                        <a:t> </a:t>
                      </a:r>
                      <a:r>
                        <a:rPr lang="fr-FR" sz="1200" baseline="0" dirty="0" smtClean="0"/>
                        <a:t>que les précautions complémentaires sont correctement mises en place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Dés réception de l’information par un professionnel</a:t>
                      </a:r>
                    </a:p>
                  </a:txBody>
                  <a:tcPr/>
                </a:tc>
                <a:tc>
                  <a:txBody>
                    <a:bodyPr/>
                    <a:lstStyle/>
                    <a:p>
                      <a:r>
                        <a:rPr lang="fr-FR" sz="1200" dirty="0" smtClean="0"/>
                        <a:t>Observation des pratiques, discussion à la relève avec les agents</a:t>
                      </a:r>
                      <a:endParaRPr lang="fr-FR" sz="1200" dirty="0"/>
                    </a:p>
                  </a:txBody>
                  <a:tcPr>
                    <a:lnR w="12700" cap="flat" cmpd="sng" algn="ctr">
                      <a:solidFill>
                        <a:srgbClr val="002060"/>
                      </a:solidFill>
                      <a:prstDash val="solid"/>
                      <a:round/>
                      <a:headEnd type="none" w="med" len="med"/>
                      <a:tailEnd type="none" w="med" len="med"/>
                    </a:lnR>
                  </a:tcPr>
                </a:tc>
                <a:extLst>
                  <a:ext uri="{0D108BD9-81ED-4DB2-BD59-A6C34878D82A}">
                    <a16:rowId xmlns:a16="http://schemas.microsoft.com/office/drawing/2014/main" val="2957469027"/>
                  </a:ext>
                </a:extLst>
              </a:tr>
              <a:tr h="496867">
                <a:tc>
                  <a:txBody>
                    <a:bodyPr/>
                    <a:lstStyle/>
                    <a:p>
                      <a:endParaRPr lang="fr-FR" sz="1200" dirty="0"/>
                    </a:p>
                  </a:txBody>
                  <a:tcPr>
                    <a:lnL w="12700" cap="flat" cmpd="sng" algn="ctr">
                      <a:solidFill>
                        <a:srgbClr val="002060"/>
                      </a:solidFill>
                      <a:prstDash val="solid"/>
                      <a:round/>
                      <a:headEnd type="none" w="med" len="med"/>
                      <a:tailEnd type="none" w="med" len="med"/>
                    </a:lnL>
                    <a:lnB w="12700" cap="flat" cmpd="sng" algn="ctr">
                      <a:solidFill>
                        <a:srgbClr val="002060"/>
                      </a:solidFill>
                      <a:prstDash val="solid"/>
                      <a:round/>
                      <a:headEnd type="none" w="med" len="med"/>
                      <a:tailEnd type="none" w="med" len="med"/>
                    </a:lnB>
                  </a:tcPr>
                </a:tc>
                <a:tc>
                  <a:txBody>
                    <a:bodyPr/>
                    <a:lstStyle/>
                    <a:p>
                      <a:pPr marL="285750" indent="-285750">
                        <a:buFont typeface="Arial" panose="020B0604020202020204" pitchFamily="34" charset="0"/>
                        <a:buChar char="•"/>
                      </a:pPr>
                      <a:r>
                        <a:rPr lang="fr-FR" sz="1200" b="1" baseline="0" dirty="0" smtClean="0"/>
                        <a:t>Réalise</a:t>
                      </a:r>
                      <a:r>
                        <a:rPr lang="fr-FR" sz="1200" baseline="0" dirty="0" smtClean="0"/>
                        <a:t> un signalement externe</a:t>
                      </a:r>
                    </a:p>
                  </a:txBody>
                  <a:tcPr>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t>Dés que le diagnostic est confirmé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smtClean="0"/>
                    </a:p>
                  </a:txBody>
                  <a:tcPr>
                    <a:lnB w="12700" cap="flat" cmpd="sng" algn="ctr">
                      <a:solidFill>
                        <a:srgbClr val="002060"/>
                      </a:solidFill>
                      <a:prstDash val="solid"/>
                      <a:round/>
                      <a:headEnd type="none" w="med" len="med"/>
                      <a:tailEnd type="none" w="med" len="med"/>
                    </a:lnB>
                  </a:tcPr>
                </a:tc>
                <a:tc>
                  <a:txBody>
                    <a:bodyPr/>
                    <a:lstStyle/>
                    <a:p>
                      <a:r>
                        <a:rPr lang="fr-FR" sz="1200" dirty="0" smtClean="0"/>
                        <a:t>Portail</a:t>
                      </a:r>
                      <a:r>
                        <a:rPr lang="fr-FR" sz="1200" baseline="0" dirty="0" smtClean="0"/>
                        <a:t> des signalements</a:t>
                      </a:r>
                      <a:endParaRPr lang="fr-FR" sz="1200" dirty="0"/>
                    </a:p>
                  </a:txBody>
                  <a:tcP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51716722"/>
                  </a:ext>
                </a:extLst>
              </a:tr>
            </a:tbl>
          </a:graphicData>
        </a:graphic>
      </p:graphicFrame>
    </p:spTree>
    <p:extLst>
      <p:ext uri="{BB962C8B-B14F-4D97-AF65-F5344CB8AC3E}">
        <p14:creationId xmlns:p14="http://schemas.microsoft.com/office/powerpoint/2010/main" val="32564559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Au final</a:t>
            </a:r>
            <a:endParaRPr lang="fr-FR" dirty="0"/>
          </a:p>
        </p:txBody>
      </p:sp>
      <p:sp>
        <p:nvSpPr>
          <p:cNvPr id="3" name="Espace réservé du contenu 2"/>
          <p:cNvSpPr>
            <a:spLocks noGrp="1"/>
          </p:cNvSpPr>
          <p:nvPr>
            <p:ph idx="1"/>
          </p:nvPr>
        </p:nvSpPr>
        <p:spPr>
          <a:xfrm>
            <a:off x="105936" y="1624012"/>
            <a:ext cx="8932127" cy="4525963"/>
          </a:xfrm>
        </p:spPr>
        <p:txBody>
          <a:bodyPr/>
          <a:lstStyle/>
          <a:p>
            <a:r>
              <a:rPr lang="fr-FR" sz="2800" b="1" dirty="0" smtClean="0"/>
              <a:t>Préparation</a:t>
            </a:r>
            <a:r>
              <a:rPr lang="fr-FR" sz="2800" dirty="0" smtClean="0"/>
              <a:t>, </a:t>
            </a:r>
            <a:r>
              <a:rPr lang="fr-FR" sz="2800" b="1" dirty="0" smtClean="0"/>
              <a:t>anticipation</a:t>
            </a:r>
            <a:r>
              <a:rPr lang="fr-FR" sz="2800" dirty="0" smtClean="0"/>
              <a:t> permettent de sensibiliser tous les professionnels</a:t>
            </a:r>
          </a:p>
          <a:p>
            <a:r>
              <a:rPr lang="fr-FR" sz="2800" b="1" dirty="0" smtClean="0"/>
              <a:t>Rôle majeur de tous les professionnels </a:t>
            </a:r>
            <a:r>
              <a:rPr lang="fr-FR" sz="2800" dirty="0" smtClean="0"/>
              <a:t>:</a:t>
            </a:r>
          </a:p>
          <a:p>
            <a:pPr lvl="1"/>
            <a:r>
              <a:rPr lang="fr-FR" sz="2400" b="1" dirty="0" smtClean="0"/>
              <a:t>ne </a:t>
            </a:r>
            <a:r>
              <a:rPr lang="fr-FR" sz="2400" b="1" dirty="0"/>
              <a:t>pas baisser la garde</a:t>
            </a:r>
          </a:p>
          <a:p>
            <a:pPr lvl="1"/>
            <a:r>
              <a:rPr lang="fr-FR" sz="2400" dirty="0" smtClean="0"/>
              <a:t>mettre en place et le respect des mesures de prévention : quand on connait les enjeux, on applique correctement les mesures barrières </a:t>
            </a:r>
            <a:r>
              <a:rPr lang="fr-FR" sz="2400" dirty="0" smtClean="0">
                <a:sym typeface="Wingdings" panose="05000000000000000000" pitchFamily="2" charset="2"/>
              </a:rPr>
              <a:t> </a:t>
            </a:r>
            <a:r>
              <a:rPr lang="fr-FR" sz="2400" dirty="0" smtClean="0"/>
              <a:t>on se protège et on protège les autres</a:t>
            </a:r>
          </a:p>
          <a:p>
            <a:pPr lvl="1"/>
            <a:r>
              <a:rPr lang="fr-FR" sz="2400" dirty="0" smtClean="0"/>
              <a:t>repérer précoce tout cas suspect et donner l’alerte </a:t>
            </a:r>
            <a:r>
              <a:rPr lang="fr-FR" sz="2400" dirty="0" smtClean="0">
                <a:sym typeface="Wingdings" panose="05000000000000000000" pitchFamily="2" charset="2"/>
              </a:rPr>
              <a:t> on met en </a:t>
            </a:r>
            <a:r>
              <a:rPr lang="fr-FR" sz="2400" dirty="0" smtClean="0"/>
              <a:t>place /ajuste les mesures barrières pour éviter une épidémie/limiter son impact sanitaire.</a:t>
            </a:r>
          </a:p>
          <a:p>
            <a:pPr marL="57150" indent="0">
              <a:buNone/>
            </a:pPr>
            <a:endParaRPr lang="fr-FR" sz="2800" dirty="0" smtClean="0"/>
          </a:p>
          <a:p>
            <a:pPr marL="457200" lvl="1" indent="0">
              <a:buNone/>
            </a:pPr>
            <a:endParaRPr lang="fr-FR" sz="2400" dirty="0" smtClean="0"/>
          </a:p>
          <a:p>
            <a:endParaRPr lang="fr-FR" sz="2800" dirty="0"/>
          </a:p>
        </p:txBody>
      </p:sp>
      <p:sp>
        <p:nvSpPr>
          <p:cNvPr id="4" name="Espace réservé du numéro de diapositive 3"/>
          <p:cNvSpPr>
            <a:spLocks noGrp="1"/>
          </p:cNvSpPr>
          <p:nvPr>
            <p:ph type="sldNum" sz="quarter" idx="4"/>
          </p:nvPr>
        </p:nvSpPr>
        <p:spPr/>
        <p:txBody>
          <a:bodyPr/>
          <a:lstStyle/>
          <a:p>
            <a:fld id="{1AFD1BAC-15FC-402E-8C5D-074279D5295D}" type="slidenum">
              <a:rPr lang="fr-FR" smtClean="0"/>
              <a:t>45</a:t>
            </a:fld>
            <a:endParaRPr lang="fr-FR"/>
          </a:p>
        </p:txBody>
      </p:sp>
    </p:spTree>
    <p:extLst>
      <p:ext uri="{BB962C8B-B14F-4D97-AF65-F5344CB8AC3E}">
        <p14:creationId xmlns:p14="http://schemas.microsoft.com/office/powerpoint/2010/main" val="39878425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Pour aller plus loin…</a:t>
            </a:r>
            <a:endParaRPr lang="fr-FR" dirty="0"/>
          </a:p>
        </p:txBody>
      </p:sp>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59" t="10433" r="13609" b="7236"/>
          <a:stretch/>
        </p:blipFill>
        <p:spPr bwMode="auto">
          <a:xfrm>
            <a:off x="333312" y="2057400"/>
            <a:ext cx="3701686" cy="3356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055207" y="1499211"/>
            <a:ext cx="2073003" cy="369332"/>
          </a:xfrm>
          <a:prstGeom prst="rect">
            <a:avLst/>
          </a:prstGeom>
          <a:noFill/>
        </p:spPr>
        <p:txBody>
          <a:bodyPr wrap="none" rtlCol="0">
            <a:spAutoFit/>
          </a:bodyPr>
          <a:lstStyle/>
          <a:p>
            <a:r>
              <a:rPr lang="fr-FR" dirty="0" smtClean="0">
                <a:hlinkClick r:id="rId4"/>
              </a:rPr>
              <a:t>www.cpiasbfc.fr</a:t>
            </a:r>
            <a:r>
              <a:rPr lang="fr-FR" dirty="0" smtClean="0"/>
              <a:t> </a:t>
            </a:r>
            <a:endParaRPr lang="fr-FR" dirty="0"/>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544" y="1094875"/>
            <a:ext cx="743038" cy="773667"/>
          </a:xfrm>
          <a:prstGeom prst="rect">
            <a:avLst/>
          </a:prstGeom>
        </p:spPr>
      </p:pic>
      <p:pic>
        <p:nvPicPr>
          <p:cNvPr id="1126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547" b="12935"/>
          <a:stretch/>
        </p:blipFill>
        <p:spPr bwMode="auto">
          <a:xfrm>
            <a:off x="4693175" y="1950116"/>
            <a:ext cx="4377778" cy="2574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857035" y="1499211"/>
            <a:ext cx="3284874" cy="369332"/>
          </a:xfrm>
          <a:prstGeom prst="rect">
            <a:avLst/>
          </a:prstGeom>
          <a:noFill/>
        </p:spPr>
        <p:txBody>
          <a:bodyPr wrap="none" rtlCol="0">
            <a:spAutoFit/>
          </a:bodyPr>
          <a:lstStyle/>
          <a:p>
            <a:r>
              <a:rPr lang="fr-FR" dirty="0" smtClean="0">
                <a:hlinkClick r:id="rId7"/>
              </a:rPr>
              <a:t>www.preventioninfection.fr</a:t>
            </a:r>
            <a:r>
              <a:rPr lang="fr-FR" dirty="0" smtClean="0"/>
              <a:t> </a:t>
            </a:r>
            <a:endParaRPr lang="fr-FR" dirty="0"/>
          </a:p>
        </p:txBody>
      </p:sp>
      <p:pic>
        <p:nvPicPr>
          <p:cNvPr id="11269" name="Picture 5" descr="Repias : Réseau de Prévention des Infections Associées aux Soi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0653" y="1232692"/>
            <a:ext cx="1344004" cy="49803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153" t="17463" r="4828" b="5523"/>
          <a:stretch/>
        </p:blipFill>
        <p:spPr bwMode="auto">
          <a:xfrm>
            <a:off x="4693175" y="3339966"/>
            <a:ext cx="4366745" cy="295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space réservé du numéro de diapositive 6"/>
          <p:cNvSpPr>
            <a:spLocks noGrp="1"/>
          </p:cNvSpPr>
          <p:nvPr>
            <p:ph type="sldNum" sz="quarter" idx="4"/>
          </p:nvPr>
        </p:nvSpPr>
        <p:spPr/>
        <p:txBody>
          <a:bodyPr/>
          <a:lstStyle/>
          <a:p>
            <a:fld id="{1AFD1BAC-15FC-402E-8C5D-074279D5295D}" type="slidenum">
              <a:rPr lang="fr-FR" smtClean="0"/>
              <a:t>46</a:t>
            </a:fld>
            <a:endParaRPr lang="fr-FR"/>
          </a:p>
        </p:txBody>
      </p:sp>
    </p:spTree>
    <p:extLst>
      <p:ext uri="{BB962C8B-B14F-4D97-AF65-F5344CB8AC3E}">
        <p14:creationId xmlns:p14="http://schemas.microsoft.com/office/powerpoint/2010/main" val="37601064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4086275"/>
            <a:ext cx="7772400" cy="1362075"/>
          </a:xfrm>
        </p:spPr>
        <p:txBody>
          <a:bodyPr/>
          <a:lstStyle/>
          <a:p>
            <a:r>
              <a:rPr lang="fr-FR" dirty="0"/>
              <a:t>Avez-vous des questions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1286250"/>
            <a:ext cx="2857500" cy="2857500"/>
          </a:xfrm>
          <a:prstGeom prst="rect">
            <a:avLst/>
          </a:prstGeom>
        </p:spPr>
      </p:pic>
      <p:sp>
        <p:nvSpPr>
          <p:cNvPr id="5" name="ZoneTexte 4"/>
          <p:cNvSpPr txBox="1"/>
          <p:nvPr/>
        </p:nvSpPr>
        <p:spPr>
          <a:xfrm>
            <a:off x="925417" y="4879336"/>
            <a:ext cx="6973677" cy="1200329"/>
          </a:xfrm>
          <a:prstGeom prst="rect">
            <a:avLst/>
          </a:prstGeom>
          <a:noFill/>
        </p:spPr>
        <p:txBody>
          <a:bodyPr wrap="square" rtlCol="0">
            <a:spAutoFit/>
          </a:bodyPr>
          <a:lstStyle/>
          <a:p>
            <a:r>
              <a:rPr lang="fr-FR" dirty="0" smtClean="0">
                <a:hlinkClick r:id="rId4"/>
              </a:rPr>
              <a:t>cpias-bfc@chu-besancon.fr</a:t>
            </a:r>
            <a:endParaRPr lang="fr-FR" dirty="0" smtClean="0"/>
          </a:p>
          <a:p>
            <a:r>
              <a:rPr lang="fr-FR" dirty="0" smtClean="0">
                <a:hlinkClick r:id="rId5"/>
              </a:rPr>
              <a:t>cpias-bfc@chu-dijon.fr</a:t>
            </a:r>
            <a:endParaRPr lang="fr-FR" dirty="0" smtClean="0"/>
          </a:p>
          <a:p>
            <a:endParaRPr lang="fr-FR" dirty="0"/>
          </a:p>
          <a:p>
            <a:r>
              <a:rPr lang="fr-FR" dirty="0" smtClean="0"/>
              <a:t>Objet :  question formation COVID </a:t>
            </a:r>
            <a:r>
              <a:rPr lang="fr-FR" smtClean="0"/>
              <a:t>&amp; mesures </a:t>
            </a:r>
            <a:r>
              <a:rPr lang="fr-FR" dirty="0" smtClean="0"/>
              <a:t>barrières</a:t>
            </a:r>
            <a:endParaRPr lang="fr-FR" dirty="0"/>
          </a:p>
        </p:txBody>
      </p:sp>
    </p:spTree>
    <p:extLst>
      <p:ext uri="{BB962C8B-B14F-4D97-AF65-F5344CB8AC3E}">
        <p14:creationId xmlns:p14="http://schemas.microsoft.com/office/powerpoint/2010/main" val="28715802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Merci pour votre Attention</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4205363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Chaîne épidémiologique</a:t>
            </a:r>
          </a:p>
        </p:txBody>
      </p:sp>
      <p:pic>
        <p:nvPicPr>
          <p:cNvPr id="6" name="Picture 2" descr="Chaîne, Liens, En Plastique, Barriè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7" y="1177179"/>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216194" y="4233144"/>
            <a:ext cx="1711843" cy="830997"/>
          </a:xfrm>
          <a:prstGeom prst="rect">
            <a:avLst/>
          </a:prstGeom>
          <a:noFill/>
        </p:spPr>
        <p:txBody>
          <a:bodyPr wrap="square" rtlCol="0">
            <a:spAutoFit/>
          </a:bodyPr>
          <a:lstStyle/>
          <a:p>
            <a:pPr algn="ctr"/>
            <a:r>
              <a:rPr lang="fr-FR" sz="2400" b="1" dirty="0">
                <a:solidFill>
                  <a:srgbClr val="002060"/>
                </a:solidFill>
              </a:rPr>
              <a:t>Agent infectieux</a:t>
            </a:r>
          </a:p>
        </p:txBody>
      </p:sp>
      <p:sp>
        <p:nvSpPr>
          <p:cNvPr id="13" name="ZoneTexte 12"/>
          <p:cNvSpPr txBox="1"/>
          <p:nvPr/>
        </p:nvSpPr>
        <p:spPr>
          <a:xfrm>
            <a:off x="1488558" y="2339189"/>
            <a:ext cx="2052084" cy="461665"/>
          </a:xfrm>
          <a:prstGeom prst="rect">
            <a:avLst/>
          </a:prstGeom>
          <a:noFill/>
        </p:spPr>
        <p:txBody>
          <a:bodyPr wrap="square" rtlCol="0">
            <a:spAutoFit/>
          </a:bodyPr>
          <a:lstStyle/>
          <a:p>
            <a:pPr algn="ctr"/>
            <a:r>
              <a:rPr lang="fr-FR" sz="2400" b="1" dirty="0">
                <a:solidFill>
                  <a:schemeClr val="bg1">
                    <a:lumMod val="65000"/>
                  </a:schemeClr>
                </a:solidFill>
              </a:rPr>
              <a:t>Réservoir</a:t>
            </a:r>
          </a:p>
        </p:txBody>
      </p:sp>
      <p:sp>
        <p:nvSpPr>
          <p:cNvPr id="14" name="ZoneTexte 13"/>
          <p:cNvSpPr txBox="1"/>
          <p:nvPr/>
        </p:nvSpPr>
        <p:spPr>
          <a:xfrm>
            <a:off x="2881423" y="4233144"/>
            <a:ext cx="2094614" cy="461665"/>
          </a:xfrm>
          <a:prstGeom prst="rect">
            <a:avLst/>
          </a:prstGeom>
          <a:noFill/>
        </p:spPr>
        <p:txBody>
          <a:bodyPr wrap="square" rtlCol="0">
            <a:spAutoFit/>
          </a:bodyPr>
          <a:lstStyle/>
          <a:p>
            <a:pPr algn="ctr"/>
            <a:r>
              <a:rPr lang="fr-FR" sz="2400" b="1" dirty="0">
                <a:solidFill>
                  <a:schemeClr val="bg1">
                    <a:lumMod val="65000"/>
                  </a:schemeClr>
                </a:solidFill>
              </a:rPr>
              <a:t>Transmission</a:t>
            </a:r>
          </a:p>
        </p:txBody>
      </p:sp>
      <p:sp>
        <p:nvSpPr>
          <p:cNvPr id="15" name="ZoneTexte 14"/>
          <p:cNvSpPr txBox="1"/>
          <p:nvPr/>
        </p:nvSpPr>
        <p:spPr>
          <a:xfrm>
            <a:off x="4316818" y="1969857"/>
            <a:ext cx="2169041" cy="830997"/>
          </a:xfrm>
          <a:prstGeom prst="rect">
            <a:avLst/>
          </a:prstGeom>
          <a:noFill/>
        </p:spPr>
        <p:txBody>
          <a:bodyPr wrap="square" rtlCol="0">
            <a:spAutoFit/>
          </a:bodyPr>
          <a:lstStyle/>
          <a:p>
            <a:pPr algn="ctr"/>
            <a:r>
              <a:rPr lang="fr-FR" sz="2400" b="1" dirty="0">
                <a:solidFill>
                  <a:schemeClr val="bg1">
                    <a:lumMod val="65000"/>
                  </a:schemeClr>
                </a:solidFill>
              </a:rPr>
              <a:t>Porte d’entrée</a:t>
            </a:r>
          </a:p>
        </p:txBody>
      </p:sp>
      <p:sp>
        <p:nvSpPr>
          <p:cNvPr id="16" name="ZoneTexte 15"/>
          <p:cNvSpPr txBox="1"/>
          <p:nvPr/>
        </p:nvSpPr>
        <p:spPr>
          <a:xfrm>
            <a:off x="5794744" y="4233144"/>
            <a:ext cx="1913861" cy="461665"/>
          </a:xfrm>
          <a:prstGeom prst="rect">
            <a:avLst/>
          </a:prstGeom>
          <a:noFill/>
        </p:spPr>
        <p:txBody>
          <a:bodyPr wrap="square" rtlCol="0">
            <a:spAutoFit/>
          </a:bodyPr>
          <a:lstStyle/>
          <a:p>
            <a:pPr algn="ctr"/>
            <a:r>
              <a:rPr lang="fr-FR" sz="2400" b="1" dirty="0">
                <a:solidFill>
                  <a:schemeClr val="bg1">
                    <a:lumMod val="65000"/>
                  </a:schemeClr>
                </a:solidFill>
              </a:rPr>
              <a:t>Hôte</a:t>
            </a:r>
          </a:p>
        </p:txBody>
      </p:sp>
      <p:pic>
        <p:nvPicPr>
          <p:cNvPr id="2052" name="Picture 4" descr="Pinces De La Mâchoire, Outil, Extracteur De Cl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121289">
            <a:off x="4706882" y="4793790"/>
            <a:ext cx="5518002" cy="275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4"/>
          </p:nvPr>
        </p:nvSpPr>
        <p:spPr/>
        <p:txBody>
          <a:bodyPr/>
          <a:lstStyle/>
          <a:p>
            <a:fld id="{1AFD1BAC-15FC-402E-8C5D-074279D5295D}" type="slidenum">
              <a:rPr lang="fr-FR" smtClean="0"/>
              <a:t>5</a:t>
            </a:fld>
            <a:endParaRPr lang="fr-FR"/>
          </a:p>
        </p:txBody>
      </p:sp>
    </p:spTree>
    <p:extLst>
      <p:ext uri="{BB962C8B-B14F-4D97-AF65-F5344CB8AC3E}">
        <p14:creationId xmlns:p14="http://schemas.microsoft.com/office/powerpoint/2010/main" val="1636586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Agent infectieux</a:t>
            </a:r>
            <a:endParaRPr lang="fr-FR" dirty="0"/>
          </a:p>
        </p:txBody>
      </p:sp>
      <p:sp>
        <p:nvSpPr>
          <p:cNvPr id="3" name="Espace réservé du contenu 2"/>
          <p:cNvSpPr>
            <a:spLocks noGrp="1"/>
          </p:cNvSpPr>
          <p:nvPr>
            <p:ph idx="1"/>
          </p:nvPr>
        </p:nvSpPr>
        <p:spPr/>
        <p:txBody>
          <a:bodyPr/>
          <a:lstStyle/>
          <a:p>
            <a:r>
              <a:rPr lang="fr-FR" dirty="0" smtClean="0"/>
              <a:t>Virus : </a:t>
            </a:r>
            <a:r>
              <a:rPr lang="fr-FR" b="1" dirty="0" smtClean="0">
                <a:solidFill>
                  <a:srgbClr val="00B050"/>
                </a:solidFill>
              </a:rPr>
              <a:t>coronavirus</a:t>
            </a:r>
            <a:endParaRPr lang="fr-FR" sz="2400" dirty="0"/>
          </a:p>
        </p:txBody>
      </p:sp>
      <p:pic>
        <p:nvPicPr>
          <p:cNvPr id="1028" name="Picture 4" descr="Un outil d'étude du SARS-CoV-2 en développement dans l'unité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72" y="2245071"/>
            <a:ext cx="2761127" cy="26230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716971" y="5220565"/>
            <a:ext cx="8281555" cy="646331"/>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marL="285750" indent="-285750">
              <a:buFont typeface="Wingdings" panose="05000000000000000000" pitchFamily="2" charset="2"/>
              <a:buChar char="ü"/>
            </a:pPr>
            <a:r>
              <a:rPr lang="fr-FR" dirty="0" smtClean="0"/>
              <a:t>Un virus est incapable de survivre seul </a:t>
            </a:r>
          </a:p>
          <a:p>
            <a:pPr marL="285750" indent="-285750">
              <a:buFont typeface="Wingdings" panose="05000000000000000000" pitchFamily="2" charset="2"/>
              <a:buChar char="ü"/>
            </a:pPr>
            <a:r>
              <a:rPr lang="fr-FR" dirty="0" smtClean="0"/>
              <a:t>Besoin d’une cellule pour pouvoir se multiplier</a:t>
            </a:r>
          </a:p>
        </p:txBody>
      </p:sp>
      <p:sp>
        <p:nvSpPr>
          <p:cNvPr id="8" name="ZoneTexte 7">
            <a:extLst>
              <a:ext uri="{FF2B5EF4-FFF2-40B4-BE49-F238E27FC236}">
                <a16:creationId xmlns:a16="http://schemas.microsoft.com/office/drawing/2014/main" id="{617CC84E-FDE9-45D2-A314-75470F53B350}"/>
              </a:ext>
            </a:extLst>
          </p:cNvPr>
          <p:cNvSpPr txBox="1"/>
          <p:nvPr/>
        </p:nvSpPr>
        <p:spPr>
          <a:xfrm>
            <a:off x="4048125" y="2388594"/>
            <a:ext cx="4950401" cy="2489912"/>
          </a:xfrm>
          <a:prstGeom prst="rect">
            <a:avLst/>
          </a:prstGeom>
          <a:solidFill>
            <a:schemeClr val="accent1">
              <a:lumMod val="20000"/>
              <a:lumOff val="80000"/>
            </a:schemeClr>
          </a:solidFill>
          <a:effectLst/>
        </p:spPr>
        <p:txBody>
          <a:bodyPr wrap="square" rtlCol="0">
            <a:spAutoFit/>
          </a:bodyPr>
          <a:lstStyle/>
          <a:p>
            <a:pPr marL="0" lvl="1" indent="0">
              <a:lnSpc>
                <a:spcPct val="90000"/>
              </a:lnSpc>
              <a:buNone/>
              <a:defRPr/>
            </a:pPr>
            <a:r>
              <a:rPr lang="fr-FR" altLang="fr-FR" dirty="0" smtClean="0">
                <a:solidFill>
                  <a:srgbClr val="002060"/>
                </a:solidFill>
                <a:sym typeface="Wingdings" panose="05000000000000000000" pitchFamily="2" charset="2"/>
              </a:rPr>
              <a:t>Maladies provoquées par les coronavirus :        </a:t>
            </a:r>
          </a:p>
          <a:p>
            <a:pPr marL="342900" lvl="1" indent="-342900">
              <a:lnSpc>
                <a:spcPct val="90000"/>
              </a:lnSpc>
              <a:buFont typeface="Wingdings" panose="05000000000000000000" pitchFamily="2" charset="2"/>
              <a:buChar char="Ø"/>
              <a:defRPr/>
            </a:pPr>
            <a:endParaRPr lang="fr-FR" altLang="fr-FR" dirty="0" smtClean="0">
              <a:solidFill>
                <a:srgbClr val="00B050"/>
              </a:solidFill>
            </a:endParaRPr>
          </a:p>
          <a:p>
            <a:pPr marL="342900" lvl="1" indent="-342900">
              <a:lnSpc>
                <a:spcPct val="90000"/>
              </a:lnSpc>
              <a:buFont typeface="Wingdings" panose="05000000000000000000" pitchFamily="2" charset="2"/>
              <a:buChar char="Ø"/>
              <a:defRPr/>
            </a:pPr>
            <a:r>
              <a:rPr lang="fr-FR" altLang="fr-FR" dirty="0">
                <a:solidFill>
                  <a:srgbClr val="00B050"/>
                </a:solidFill>
              </a:rPr>
              <a:t>I</a:t>
            </a:r>
            <a:r>
              <a:rPr lang="fr-FR" altLang="fr-FR" dirty="0" smtClean="0">
                <a:solidFill>
                  <a:srgbClr val="00B050"/>
                </a:solidFill>
              </a:rPr>
              <a:t>nfection </a:t>
            </a:r>
            <a:r>
              <a:rPr lang="fr-FR" altLang="fr-FR" dirty="0">
                <a:solidFill>
                  <a:srgbClr val="00B050"/>
                </a:solidFill>
              </a:rPr>
              <a:t>bénigne </a:t>
            </a:r>
            <a:r>
              <a:rPr lang="fr-FR" altLang="fr-FR" dirty="0" smtClean="0">
                <a:solidFill>
                  <a:srgbClr val="00B050"/>
                </a:solidFill>
              </a:rPr>
              <a:t>: «</a:t>
            </a:r>
            <a:r>
              <a:rPr lang="fr-FR" altLang="fr-FR" dirty="0">
                <a:solidFill>
                  <a:srgbClr val="00B050"/>
                </a:solidFill>
              </a:rPr>
              <a:t> rhume </a:t>
            </a:r>
            <a:r>
              <a:rPr lang="fr-FR" altLang="fr-FR" dirty="0" smtClean="0">
                <a:solidFill>
                  <a:srgbClr val="00B050"/>
                </a:solidFill>
              </a:rPr>
              <a:t>»</a:t>
            </a:r>
          </a:p>
          <a:p>
            <a:pPr marL="0" lvl="1" indent="0">
              <a:lnSpc>
                <a:spcPct val="90000"/>
              </a:lnSpc>
              <a:buNone/>
              <a:defRPr/>
            </a:pPr>
            <a:endParaRPr lang="fr-FR" altLang="fr-FR" dirty="0">
              <a:solidFill>
                <a:srgbClr val="00B050"/>
              </a:solidFill>
            </a:endParaRPr>
          </a:p>
          <a:p>
            <a:pPr marL="342900" lvl="1" indent="-342900">
              <a:lnSpc>
                <a:spcPct val="90000"/>
              </a:lnSpc>
              <a:buFont typeface="Wingdings" panose="05000000000000000000" pitchFamily="2" charset="2"/>
              <a:buChar char="Ø"/>
              <a:defRPr/>
            </a:pPr>
            <a:r>
              <a:rPr lang="fr-FR" altLang="fr-FR" dirty="0" smtClean="0">
                <a:solidFill>
                  <a:srgbClr val="C00000"/>
                </a:solidFill>
              </a:rPr>
              <a:t>Infections </a:t>
            </a:r>
            <a:r>
              <a:rPr lang="fr-FR" altLang="fr-FR" dirty="0">
                <a:solidFill>
                  <a:srgbClr val="C00000"/>
                </a:solidFill>
              </a:rPr>
              <a:t>« graves »</a:t>
            </a:r>
            <a:r>
              <a:rPr lang="fr-FR" altLang="fr-FR" b="1" dirty="0">
                <a:solidFill>
                  <a:srgbClr val="C00000"/>
                </a:solidFill>
              </a:rPr>
              <a:t/>
            </a:r>
            <a:br>
              <a:rPr lang="fr-FR" altLang="fr-FR" b="1" dirty="0">
                <a:solidFill>
                  <a:srgbClr val="C00000"/>
                </a:solidFill>
              </a:rPr>
            </a:br>
            <a:endParaRPr lang="fr-FR" altLang="fr-FR" b="1" dirty="0">
              <a:solidFill>
                <a:srgbClr val="C00000"/>
              </a:solidFill>
            </a:endParaRPr>
          </a:p>
          <a:p>
            <a:pPr marL="742950" lvl="1" indent="-285750">
              <a:lnSpc>
                <a:spcPct val="90000"/>
              </a:lnSpc>
              <a:spcAft>
                <a:spcPts val="600"/>
              </a:spcAft>
              <a:buFont typeface="Wingdings" panose="05000000000000000000" pitchFamily="2" charset="2"/>
              <a:buChar char="Ø"/>
              <a:defRPr/>
            </a:pPr>
            <a:r>
              <a:rPr lang="fr-FR" altLang="fr-FR" dirty="0"/>
              <a:t>SRAS </a:t>
            </a:r>
            <a:r>
              <a:rPr lang="fr-FR" altLang="fr-FR" dirty="0" err="1"/>
              <a:t>CoV</a:t>
            </a:r>
            <a:r>
              <a:rPr lang="fr-FR" altLang="fr-FR" dirty="0"/>
              <a:t> </a:t>
            </a:r>
            <a:r>
              <a:rPr lang="fr-FR" altLang="fr-FR" dirty="0" smtClean="0"/>
              <a:t>2002</a:t>
            </a:r>
            <a:endParaRPr lang="fr-FR" altLang="fr-FR" dirty="0"/>
          </a:p>
          <a:p>
            <a:pPr marL="742950" lvl="1" indent="-285750">
              <a:lnSpc>
                <a:spcPct val="90000"/>
              </a:lnSpc>
              <a:spcAft>
                <a:spcPts val="600"/>
              </a:spcAft>
              <a:buFont typeface="Wingdings" panose="05000000000000000000" pitchFamily="2" charset="2"/>
              <a:buChar char="Ø"/>
              <a:defRPr/>
            </a:pPr>
            <a:r>
              <a:rPr lang="fr-FR" altLang="fr-FR" dirty="0" smtClean="0"/>
              <a:t>MERS </a:t>
            </a:r>
            <a:r>
              <a:rPr lang="fr-FR" altLang="fr-FR" dirty="0" err="1"/>
              <a:t>CoV</a:t>
            </a:r>
            <a:r>
              <a:rPr lang="fr-FR" altLang="fr-FR" dirty="0"/>
              <a:t> </a:t>
            </a:r>
            <a:r>
              <a:rPr lang="fr-FR" altLang="fr-FR" dirty="0" smtClean="0"/>
              <a:t>2012</a:t>
            </a:r>
            <a:endParaRPr lang="fr-FR" altLang="fr-FR" dirty="0"/>
          </a:p>
          <a:p>
            <a:pPr marL="742950" lvl="1" indent="-285750">
              <a:lnSpc>
                <a:spcPct val="90000"/>
              </a:lnSpc>
              <a:spcAft>
                <a:spcPts val="600"/>
              </a:spcAft>
              <a:buFont typeface="Wingdings" panose="05000000000000000000" pitchFamily="2" charset="2"/>
              <a:buChar char="Ø"/>
              <a:defRPr/>
            </a:pPr>
            <a:r>
              <a:rPr lang="fr-FR" altLang="fr-FR" b="1" dirty="0" smtClean="0"/>
              <a:t>SARS-CoV2 </a:t>
            </a:r>
            <a:r>
              <a:rPr lang="fr-FR" altLang="fr-FR" b="1" dirty="0" smtClean="0">
                <a:sym typeface="Wingdings" panose="05000000000000000000" pitchFamily="2" charset="2"/>
              </a:rPr>
              <a:t> </a:t>
            </a:r>
            <a:r>
              <a:rPr lang="fr-FR" altLang="fr-FR" b="1" dirty="0" smtClean="0"/>
              <a:t>COVID-19</a:t>
            </a:r>
            <a:endParaRPr lang="fr-FR" dirty="0"/>
          </a:p>
        </p:txBody>
      </p:sp>
      <p:sp>
        <p:nvSpPr>
          <p:cNvPr id="5" name="Espace réservé du numéro de diapositive 4"/>
          <p:cNvSpPr>
            <a:spLocks noGrp="1"/>
          </p:cNvSpPr>
          <p:nvPr>
            <p:ph type="sldNum" sz="quarter" idx="4"/>
          </p:nvPr>
        </p:nvSpPr>
        <p:spPr/>
        <p:txBody>
          <a:bodyPr/>
          <a:lstStyle/>
          <a:p>
            <a:fld id="{1AFD1BAC-15FC-402E-8C5D-074279D5295D}" type="slidenum">
              <a:rPr lang="fr-FR" smtClean="0"/>
              <a:t>6</a:t>
            </a:fld>
            <a:endParaRPr lang="fr-FR"/>
          </a:p>
        </p:txBody>
      </p:sp>
    </p:spTree>
    <p:extLst>
      <p:ext uri="{BB962C8B-B14F-4D97-AF65-F5344CB8AC3E}">
        <p14:creationId xmlns:p14="http://schemas.microsoft.com/office/powerpoint/2010/main" val="4293373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Chaîne épidémiologique</a:t>
            </a:r>
          </a:p>
        </p:txBody>
      </p:sp>
      <p:pic>
        <p:nvPicPr>
          <p:cNvPr id="6" name="Picture 2" descr="Chaîne, Liens, En Plastique, Barriè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7" y="1177179"/>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216194" y="4233144"/>
            <a:ext cx="1711843" cy="830997"/>
          </a:xfrm>
          <a:prstGeom prst="rect">
            <a:avLst/>
          </a:prstGeom>
          <a:noFill/>
        </p:spPr>
        <p:txBody>
          <a:bodyPr wrap="square" rtlCol="0">
            <a:spAutoFit/>
          </a:bodyPr>
          <a:lstStyle/>
          <a:p>
            <a:pPr algn="ctr"/>
            <a:r>
              <a:rPr lang="fr-FR" sz="2400" b="1" dirty="0">
                <a:solidFill>
                  <a:srgbClr val="002060"/>
                </a:solidFill>
              </a:rPr>
              <a:t>Agent infectieux</a:t>
            </a:r>
          </a:p>
        </p:txBody>
      </p:sp>
      <p:sp>
        <p:nvSpPr>
          <p:cNvPr id="13" name="ZoneTexte 12"/>
          <p:cNvSpPr txBox="1"/>
          <p:nvPr/>
        </p:nvSpPr>
        <p:spPr>
          <a:xfrm>
            <a:off x="1488558" y="2339189"/>
            <a:ext cx="2052084" cy="461665"/>
          </a:xfrm>
          <a:prstGeom prst="rect">
            <a:avLst/>
          </a:prstGeom>
          <a:noFill/>
        </p:spPr>
        <p:txBody>
          <a:bodyPr wrap="square" rtlCol="0">
            <a:spAutoFit/>
          </a:bodyPr>
          <a:lstStyle/>
          <a:p>
            <a:pPr algn="ctr"/>
            <a:r>
              <a:rPr lang="fr-FR" sz="2400" b="1" dirty="0"/>
              <a:t>Réservoir</a:t>
            </a:r>
          </a:p>
        </p:txBody>
      </p:sp>
      <p:sp>
        <p:nvSpPr>
          <p:cNvPr id="14" name="ZoneTexte 13"/>
          <p:cNvSpPr txBox="1"/>
          <p:nvPr/>
        </p:nvSpPr>
        <p:spPr>
          <a:xfrm>
            <a:off x="2881423" y="4233144"/>
            <a:ext cx="2094614" cy="461665"/>
          </a:xfrm>
          <a:prstGeom prst="rect">
            <a:avLst/>
          </a:prstGeom>
          <a:noFill/>
        </p:spPr>
        <p:txBody>
          <a:bodyPr wrap="square" rtlCol="0">
            <a:spAutoFit/>
          </a:bodyPr>
          <a:lstStyle/>
          <a:p>
            <a:pPr algn="ctr"/>
            <a:r>
              <a:rPr lang="fr-FR" sz="2400" b="1" dirty="0">
                <a:solidFill>
                  <a:schemeClr val="bg1">
                    <a:lumMod val="65000"/>
                  </a:schemeClr>
                </a:solidFill>
              </a:rPr>
              <a:t>Transmission</a:t>
            </a:r>
          </a:p>
        </p:txBody>
      </p:sp>
      <p:sp>
        <p:nvSpPr>
          <p:cNvPr id="15" name="ZoneTexte 14"/>
          <p:cNvSpPr txBox="1"/>
          <p:nvPr/>
        </p:nvSpPr>
        <p:spPr>
          <a:xfrm>
            <a:off x="4316818" y="1969857"/>
            <a:ext cx="2169041" cy="830997"/>
          </a:xfrm>
          <a:prstGeom prst="rect">
            <a:avLst/>
          </a:prstGeom>
          <a:noFill/>
        </p:spPr>
        <p:txBody>
          <a:bodyPr wrap="square" rtlCol="0">
            <a:spAutoFit/>
          </a:bodyPr>
          <a:lstStyle/>
          <a:p>
            <a:pPr algn="ctr"/>
            <a:r>
              <a:rPr lang="fr-FR" sz="2400" b="1" dirty="0">
                <a:solidFill>
                  <a:schemeClr val="bg1">
                    <a:lumMod val="65000"/>
                  </a:schemeClr>
                </a:solidFill>
              </a:rPr>
              <a:t>Porte d’entrée</a:t>
            </a:r>
          </a:p>
        </p:txBody>
      </p:sp>
      <p:sp>
        <p:nvSpPr>
          <p:cNvPr id="16" name="ZoneTexte 15"/>
          <p:cNvSpPr txBox="1"/>
          <p:nvPr/>
        </p:nvSpPr>
        <p:spPr>
          <a:xfrm>
            <a:off x="5794744" y="4233144"/>
            <a:ext cx="1913861" cy="461665"/>
          </a:xfrm>
          <a:prstGeom prst="rect">
            <a:avLst/>
          </a:prstGeom>
          <a:noFill/>
        </p:spPr>
        <p:txBody>
          <a:bodyPr wrap="square" rtlCol="0">
            <a:spAutoFit/>
          </a:bodyPr>
          <a:lstStyle/>
          <a:p>
            <a:pPr algn="ctr"/>
            <a:r>
              <a:rPr lang="fr-FR" sz="2400" b="1" dirty="0">
                <a:solidFill>
                  <a:schemeClr val="bg1">
                    <a:lumMod val="65000"/>
                  </a:schemeClr>
                </a:solidFill>
              </a:rPr>
              <a:t>Hôte</a:t>
            </a:r>
          </a:p>
        </p:txBody>
      </p:sp>
      <p:pic>
        <p:nvPicPr>
          <p:cNvPr id="2052" name="Picture 4" descr="Pinces De La Mâchoire, Outil, Extracteur De Cl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121289">
            <a:off x="4706882" y="4793790"/>
            <a:ext cx="5518002" cy="275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4"/>
          </p:nvPr>
        </p:nvSpPr>
        <p:spPr/>
        <p:txBody>
          <a:bodyPr/>
          <a:lstStyle/>
          <a:p>
            <a:fld id="{1AFD1BAC-15FC-402E-8C5D-074279D5295D}" type="slidenum">
              <a:rPr lang="fr-FR" smtClean="0"/>
              <a:t>7</a:t>
            </a:fld>
            <a:endParaRPr lang="fr-FR"/>
          </a:p>
        </p:txBody>
      </p:sp>
    </p:spTree>
    <p:extLst>
      <p:ext uri="{BB962C8B-B14F-4D97-AF65-F5344CB8AC3E}">
        <p14:creationId xmlns:p14="http://schemas.microsoft.com/office/powerpoint/2010/main" val="41833800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Réservoir</a:t>
            </a:r>
            <a:endParaRPr lang="fr-FR" dirty="0"/>
          </a:p>
        </p:txBody>
      </p:sp>
      <p:grpSp>
        <p:nvGrpSpPr>
          <p:cNvPr id="20" name="Groupe 19"/>
          <p:cNvGrpSpPr/>
          <p:nvPr/>
        </p:nvGrpSpPr>
        <p:grpSpPr>
          <a:xfrm>
            <a:off x="285642" y="1398187"/>
            <a:ext cx="4679045" cy="828675"/>
            <a:chOff x="2444944" y="2978269"/>
            <a:chExt cx="4679045" cy="828675"/>
          </a:xfrm>
        </p:grpSpPr>
        <p:sp>
          <p:nvSpPr>
            <p:cNvPr id="12" name="Rectangle 11"/>
            <p:cNvSpPr/>
            <p:nvPr/>
          </p:nvSpPr>
          <p:spPr>
            <a:xfrm>
              <a:off x="2444945" y="2978269"/>
              <a:ext cx="3612817" cy="828675"/>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2444944" y="3143577"/>
              <a:ext cx="3612817" cy="523220"/>
            </a:xfrm>
            <a:prstGeom prst="rect">
              <a:avLst/>
            </a:prstGeom>
            <a:noFill/>
          </p:spPr>
          <p:txBody>
            <a:bodyPr wrap="square" rtlCol="0">
              <a:spAutoFit/>
            </a:bodyPr>
            <a:lstStyle/>
            <a:p>
              <a:pPr algn="ctr"/>
              <a:r>
                <a:rPr lang="fr-FR" sz="2800" b="1" dirty="0" smtClean="0">
                  <a:solidFill>
                    <a:schemeClr val="bg1"/>
                  </a:solidFill>
                </a:rPr>
                <a:t>HUMAIN</a:t>
              </a:r>
              <a:endParaRPr lang="fr-FR" sz="2800" b="1" dirty="0">
                <a:solidFill>
                  <a:schemeClr val="bg1"/>
                </a:solidFill>
              </a:endParaRPr>
            </a:p>
          </p:txBody>
        </p:sp>
        <p:sp>
          <p:nvSpPr>
            <p:cNvPr id="15" name="Rectangle 14"/>
            <p:cNvSpPr/>
            <p:nvPr/>
          </p:nvSpPr>
          <p:spPr>
            <a:xfrm>
              <a:off x="6239550" y="2978606"/>
              <a:ext cx="828000" cy="828000"/>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2" name="Picture 4" descr="L'Homme, Personnes, Ombre, Silhouette, Discus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4903" y="3007963"/>
              <a:ext cx="969086" cy="7692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e 18"/>
          <p:cNvGrpSpPr/>
          <p:nvPr/>
        </p:nvGrpSpPr>
        <p:grpSpPr>
          <a:xfrm>
            <a:off x="3881795" y="3271244"/>
            <a:ext cx="4799217" cy="828676"/>
            <a:chOff x="2691304" y="3933824"/>
            <a:chExt cx="4799217" cy="828676"/>
          </a:xfrm>
        </p:grpSpPr>
        <p:sp>
          <p:nvSpPr>
            <p:cNvPr id="16" name="Rectangle 15"/>
            <p:cNvSpPr/>
            <p:nvPr/>
          </p:nvSpPr>
          <p:spPr>
            <a:xfrm>
              <a:off x="3667951" y="3933825"/>
              <a:ext cx="3822570" cy="828675"/>
            </a:xfrm>
            <a:prstGeom prst="rect">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2706388" y="3933824"/>
              <a:ext cx="828000" cy="828000"/>
            </a:xfrm>
            <a:prstGeom prst="rect">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4" name="Picture 6" descr="Surface Chaude, Chaud, Chaleur, Chaude, Main, Se Senti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5" t="15911" r="12104" b="17030"/>
            <a:stretch/>
          </p:blipFill>
          <p:spPr bwMode="auto">
            <a:xfrm>
              <a:off x="2691304" y="4049034"/>
              <a:ext cx="851740" cy="712789"/>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3557148" y="4086552"/>
              <a:ext cx="3933373" cy="523220"/>
            </a:xfrm>
            <a:prstGeom prst="rect">
              <a:avLst/>
            </a:prstGeom>
            <a:noFill/>
          </p:spPr>
          <p:txBody>
            <a:bodyPr wrap="square" rtlCol="0">
              <a:spAutoFit/>
            </a:bodyPr>
            <a:lstStyle/>
            <a:p>
              <a:pPr algn="ctr"/>
              <a:r>
                <a:rPr lang="fr-FR" sz="2800" b="1" dirty="0" smtClean="0">
                  <a:solidFill>
                    <a:schemeClr val="bg1"/>
                  </a:solidFill>
                </a:rPr>
                <a:t>ENVIRONNEMENTAL</a:t>
              </a:r>
              <a:endParaRPr lang="fr-FR" sz="2800" b="1" dirty="0">
                <a:solidFill>
                  <a:schemeClr val="bg1"/>
                </a:solidFill>
              </a:endParaRPr>
            </a:p>
          </p:txBody>
        </p:sp>
      </p:grpSp>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5490" y="2941504"/>
            <a:ext cx="698908" cy="698908"/>
          </a:xfrm>
          <a:prstGeom prst="rect">
            <a:avLst/>
          </a:prstGeom>
        </p:spPr>
      </p:pic>
      <p:sp>
        <p:nvSpPr>
          <p:cNvPr id="22" name="Rectangle 21"/>
          <p:cNvSpPr/>
          <p:nvPr/>
        </p:nvSpPr>
        <p:spPr>
          <a:xfrm>
            <a:off x="3881794" y="4208136"/>
            <a:ext cx="5273225" cy="923330"/>
          </a:xfrm>
          <a:prstGeom prst="rect">
            <a:avLst/>
          </a:prstGeom>
        </p:spPr>
        <p:txBody>
          <a:bodyPr wrap="square">
            <a:spAutoFit/>
          </a:bodyPr>
          <a:lstStyle/>
          <a:p>
            <a:pPr marL="285750" lvl="2" indent="-285750">
              <a:buFont typeface="Wingdings" panose="05000000000000000000" pitchFamily="2" charset="2"/>
              <a:buChar char="Ø"/>
            </a:pPr>
            <a:r>
              <a:rPr lang="fr-FR" dirty="0" smtClean="0">
                <a:solidFill>
                  <a:srgbClr val="002060"/>
                </a:solidFill>
              </a:rPr>
              <a:t>Jusqu’à </a:t>
            </a:r>
            <a:r>
              <a:rPr lang="fr-FR" dirty="0">
                <a:solidFill>
                  <a:srgbClr val="002060"/>
                </a:solidFill>
              </a:rPr>
              <a:t>3 h sur des surfaces inertes </a:t>
            </a:r>
            <a:r>
              <a:rPr lang="fr-FR" dirty="0" smtClean="0">
                <a:solidFill>
                  <a:srgbClr val="002060"/>
                </a:solidFill>
              </a:rPr>
              <a:t>sèches (variable selon les matériaux) </a:t>
            </a:r>
            <a:endParaRPr lang="fr-FR" dirty="0">
              <a:solidFill>
                <a:srgbClr val="002060"/>
              </a:solidFill>
            </a:endParaRPr>
          </a:p>
          <a:p>
            <a:pPr marL="285750" lvl="2" indent="-285750">
              <a:buFont typeface="Wingdings" panose="05000000000000000000" pitchFamily="2" charset="2"/>
              <a:buChar char="Ø"/>
            </a:pPr>
            <a:r>
              <a:rPr lang="fr-FR" dirty="0" smtClean="0">
                <a:solidFill>
                  <a:srgbClr val="002060"/>
                </a:solidFill>
              </a:rPr>
              <a:t>Jusqu’à </a:t>
            </a:r>
            <a:r>
              <a:rPr lang="fr-FR" dirty="0">
                <a:solidFill>
                  <a:srgbClr val="002060"/>
                </a:solidFill>
              </a:rPr>
              <a:t>6 jours en milieu humide</a:t>
            </a:r>
          </a:p>
        </p:txBody>
      </p:sp>
      <p:sp>
        <p:nvSpPr>
          <p:cNvPr id="23" name="Rectangle 22"/>
          <p:cNvSpPr/>
          <p:nvPr/>
        </p:nvSpPr>
        <p:spPr>
          <a:xfrm>
            <a:off x="285643" y="2226862"/>
            <a:ext cx="4830232" cy="923330"/>
          </a:xfrm>
          <a:prstGeom prst="rect">
            <a:avLst/>
          </a:prstGeom>
        </p:spPr>
        <p:txBody>
          <a:bodyPr wrap="square">
            <a:spAutoFit/>
          </a:bodyPr>
          <a:lstStyle/>
          <a:p>
            <a:pPr marL="285750" lvl="2" indent="-285750">
              <a:buFont typeface="Wingdings" panose="05000000000000000000" pitchFamily="2" charset="2"/>
              <a:buChar char="Ø"/>
            </a:pPr>
            <a:r>
              <a:rPr lang="fr-FR" dirty="0" smtClean="0">
                <a:solidFill>
                  <a:srgbClr val="002060"/>
                </a:solidFill>
              </a:rPr>
              <a:t>Personne malade symptomatique</a:t>
            </a:r>
          </a:p>
          <a:p>
            <a:pPr marL="285750" lvl="2" indent="-285750">
              <a:buFont typeface="Wingdings" panose="05000000000000000000" pitchFamily="2" charset="2"/>
              <a:buChar char="Ø"/>
            </a:pPr>
            <a:r>
              <a:rPr lang="fr-FR" dirty="0">
                <a:solidFill>
                  <a:srgbClr val="002060"/>
                </a:solidFill>
              </a:rPr>
              <a:t>Personne malade </a:t>
            </a:r>
            <a:r>
              <a:rPr lang="fr-FR" dirty="0" smtClean="0">
                <a:solidFill>
                  <a:srgbClr val="002060"/>
                </a:solidFill>
              </a:rPr>
              <a:t>peu symptomatique</a:t>
            </a:r>
            <a:endParaRPr lang="fr-FR" dirty="0">
              <a:solidFill>
                <a:srgbClr val="002060"/>
              </a:solidFill>
            </a:endParaRPr>
          </a:p>
          <a:p>
            <a:pPr marL="285750" lvl="2" indent="-285750">
              <a:buFont typeface="Wingdings" panose="05000000000000000000" pitchFamily="2" charset="2"/>
              <a:buChar char="Ø"/>
            </a:pPr>
            <a:r>
              <a:rPr lang="fr-FR" dirty="0">
                <a:solidFill>
                  <a:srgbClr val="002060"/>
                </a:solidFill>
              </a:rPr>
              <a:t>Personne malade </a:t>
            </a:r>
            <a:r>
              <a:rPr lang="fr-FR" dirty="0" smtClean="0">
                <a:solidFill>
                  <a:srgbClr val="002060"/>
                </a:solidFill>
              </a:rPr>
              <a:t>asymptomatique</a:t>
            </a:r>
            <a:endParaRPr lang="fr-FR" dirty="0">
              <a:solidFill>
                <a:srgbClr val="002060"/>
              </a:solidFill>
            </a:endParaRPr>
          </a:p>
        </p:txBody>
      </p:sp>
      <p:sp>
        <p:nvSpPr>
          <p:cNvPr id="4" name="Espace réservé du numéro de diapositive 3"/>
          <p:cNvSpPr>
            <a:spLocks noGrp="1"/>
          </p:cNvSpPr>
          <p:nvPr>
            <p:ph type="sldNum" sz="quarter" idx="4"/>
          </p:nvPr>
        </p:nvSpPr>
        <p:spPr/>
        <p:txBody>
          <a:bodyPr/>
          <a:lstStyle/>
          <a:p>
            <a:fld id="{1AFD1BAC-15FC-402E-8C5D-074279D5295D}" type="slidenum">
              <a:rPr lang="fr-FR" smtClean="0"/>
              <a:t>8</a:t>
            </a:fld>
            <a:endParaRPr lang="fr-FR"/>
          </a:p>
        </p:txBody>
      </p:sp>
      <p:grpSp>
        <p:nvGrpSpPr>
          <p:cNvPr id="21" name="Groupe 20"/>
          <p:cNvGrpSpPr/>
          <p:nvPr/>
        </p:nvGrpSpPr>
        <p:grpSpPr>
          <a:xfrm>
            <a:off x="299917" y="3733994"/>
            <a:ext cx="3163158" cy="828675"/>
            <a:chOff x="2169763" y="2009775"/>
            <a:chExt cx="3402258" cy="828675"/>
          </a:xfrm>
          <a:effectLst>
            <a:outerShdw blurRad="50800" dist="38100" dir="2700000" algn="tl" rotWithShape="0">
              <a:prstClr val="black">
                <a:alpha val="40000"/>
              </a:prstClr>
            </a:outerShdw>
          </a:effectLst>
        </p:grpSpPr>
        <p:sp>
          <p:nvSpPr>
            <p:cNvPr id="24" name="Rectangle 23"/>
            <p:cNvSpPr/>
            <p:nvPr/>
          </p:nvSpPr>
          <p:spPr>
            <a:xfrm>
              <a:off x="3186999" y="2009775"/>
              <a:ext cx="2385021" cy="82867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3195656" y="2162502"/>
              <a:ext cx="2376365" cy="523220"/>
            </a:xfrm>
            <a:prstGeom prst="rect">
              <a:avLst/>
            </a:prstGeom>
            <a:noFill/>
          </p:spPr>
          <p:txBody>
            <a:bodyPr wrap="square" rtlCol="0">
              <a:spAutoFit/>
            </a:bodyPr>
            <a:lstStyle/>
            <a:p>
              <a:pPr algn="ctr"/>
              <a:r>
                <a:rPr lang="fr-FR" sz="2800" b="1" dirty="0" smtClean="0">
                  <a:solidFill>
                    <a:schemeClr val="bg1"/>
                  </a:solidFill>
                </a:rPr>
                <a:t>ANIMAL</a:t>
              </a:r>
              <a:endParaRPr lang="fr-FR" sz="2800" b="1" dirty="0">
                <a:solidFill>
                  <a:schemeClr val="bg1"/>
                </a:solidFill>
              </a:endParaRPr>
            </a:p>
          </p:txBody>
        </p:sp>
        <p:sp>
          <p:nvSpPr>
            <p:cNvPr id="26" name="Rectangle 25"/>
            <p:cNvSpPr/>
            <p:nvPr/>
          </p:nvSpPr>
          <p:spPr>
            <a:xfrm>
              <a:off x="2169763" y="2009775"/>
              <a:ext cx="828000" cy="828000"/>
            </a:xfrm>
            <a:prstGeom prst="rect">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 name="Rectangle 27"/>
          <p:cNvSpPr/>
          <p:nvPr/>
        </p:nvSpPr>
        <p:spPr>
          <a:xfrm>
            <a:off x="228890" y="4631330"/>
            <a:ext cx="3234184" cy="1938992"/>
          </a:xfrm>
          <a:prstGeom prst="rect">
            <a:avLst/>
          </a:prstGeom>
        </p:spPr>
        <p:txBody>
          <a:bodyPr wrap="square">
            <a:spAutoFit/>
          </a:bodyPr>
          <a:lstStyle/>
          <a:p>
            <a:pPr marL="285750" lvl="2" indent="-285750" algn="just">
              <a:buFont typeface="Wingdings" panose="05000000000000000000" pitchFamily="2" charset="2"/>
              <a:buChar char="Ø"/>
            </a:pPr>
            <a:r>
              <a:rPr lang="fr-FR" dirty="0" smtClean="0">
                <a:solidFill>
                  <a:srgbClr val="002060"/>
                </a:solidFill>
              </a:rPr>
              <a:t>Origine animale</a:t>
            </a:r>
          </a:p>
          <a:p>
            <a:pPr marL="285750" lvl="2" indent="-285750" algn="just">
              <a:buFont typeface="Wingdings" panose="05000000000000000000" pitchFamily="2" charset="2"/>
              <a:buChar char="Ø"/>
            </a:pPr>
            <a:r>
              <a:rPr lang="fr-FR" dirty="0" smtClean="0">
                <a:solidFill>
                  <a:srgbClr val="002060"/>
                </a:solidFill>
              </a:rPr>
              <a:t>Adaptation du virus à l’homme suite à des mutations</a:t>
            </a:r>
          </a:p>
          <a:p>
            <a:pPr marL="285750" lvl="2" indent="-285750" algn="just">
              <a:buFont typeface="Wingdings" panose="05000000000000000000" pitchFamily="2" charset="2"/>
              <a:buChar char="Ø"/>
            </a:pPr>
            <a:r>
              <a:rPr lang="fr-FR" sz="2400" b="1" dirty="0" smtClean="0">
                <a:solidFill>
                  <a:srgbClr val="FF0000"/>
                </a:solidFill>
              </a:rPr>
              <a:t>PAS de réservoir animal</a:t>
            </a:r>
            <a:endParaRPr lang="fr-FR" sz="2400" b="1" dirty="0">
              <a:solidFill>
                <a:srgbClr val="FF0000"/>
              </a:solidFill>
            </a:endParaRPr>
          </a:p>
        </p:txBody>
      </p:sp>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261" y="812587"/>
            <a:ext cx="1384580" cy="1384580"/>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642" y="3721226"/>
            <a:ext cx="841443" cy="841443"/>
          </a:xfrm>
          <a:prstGeom prst="rect">
            <a:avLst/>
          </a:prstGeom>
        </p:spPr>
      </p:pic>
    </p:spTree>
    <p:extLst>
      <p:ext uri="{BB962C8B-B14F-4D97-AF65-F5344CB8AC3E}">
        <p14:creationId xmlns:p14="http://schemas.microsoft.com/office/powerpoint/2010/main" val="3504822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Chaîne épidémiologique</a:t>
            </a:r>
          </a:p>
        </p:txBody>
      </p:sp>
      <p:pic>
        <p:nvPicPr>
          <p:cNvPr id="6" name="Picture 2" descr="Chaîne, Liens, En Plastique, Barriè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7" y="1177179"/>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216194" y="4233144"/>
            <a:ext cx="1711843" cy="830997"/>
          </a:xfrm>
          <a:prstGeom prst="rect">
            <a:avLst/>
          </a:prstGeom>
          <a:noFill/>
        </p:spPr>
        <p:txBody>
          <a:bodyPr wrap="square" rtlCol="0">
            <a:spAutoFit/>
          </a:bodyPr>
          <a:lstStyle/>
          <a:p>
            <a:pPr algn="ctr"/>
            <a:r>
              <a:rPr lang="fr-FR" sz="2400" b="1" dirty="0">
                <a:solidFill>
                  <a:srgbClr val="002060"/>
                </a:solidFill>
              </a:rPr>
              <a:t>Agent infectieux</a:t>
            </a:r>
          </a:p>
        </p:txBody>
      </p:sp>
      <p:sp>
        <p:nvSpPr>
          <p:cNvPr id="13" name="ZoneTexte 12"/>
          <p:cNvSpPr txBox="1"/>
          <p:nvPr/>
        </p:nvSpPr>
        <p:spPr>
          <a:xfrm>
            <a:off x="1488558" y="2339189"/>
            <a:ext cx="2052084" cy="461665"/>
          </a:xfrm>
          <a:prstGeom prst="rect">
            <a:avLst/>
          </a:prstGeom>
          <a:noFill/>
        </p:spPr>
        <p:txBody>
          <a:bodyPr wrap="square" rtlCol="0">
            <a:spAutoFit/>
          </a:bodyPr>
          <a:lstStyle/>
          <a:p>
            <a:pPr algn="ctr"/>
            <a:r>
              <a:rPr lang="fr-FR" sz="2400" b="1" dirty="0"/>
              <a:t>Réservoir</a:t>
            </a:r>
          </a:p>
        </p:txBody>
      </p:sp>
      <p:sp>
        <p:nvSpPr>
          <p:cNvPr id="14" name="ZoneTexte 13"/>
          <p:cNvSpPr txBox="1"/>
          <p:nvPr/>
        </p:nvSpPr>
        <p:spPr>
          <a:xfrm>
            <a:off x="2881423" y="4233144"/>
            <a:ext cx="2094614" cy="461665"/>
          </a:xfrm>
          <a:prstGeom prst="rect">
            <a:avLst/>
          </a:prstGeom>
          <a:noFill/>
        </p:spPr>
        <p:txBody>
          <a:bodyPr wrap="square" rtlCol="0">
            <a:spAutoFit/>
          </a:bodyPr>
          <a:lstStyle/>
          <a:p>
            <a:pPr algn="ctr"/>
            <a:r>
              <a:rPr lang="fr-FR" sz="2400" b="1" dirty="0"/>
              <a:t>Transmission</a:t>
            </a:r>
          </a:p>
        </p:txBody>
      </p:sp>
      <p:sp>
        <p:nvSpPr>
          <p:cNvPr id="15" name="ZoneTexte 14"/>
          <p:cNvSpPr txBox="1"/>
          <p:nvPr/>
        </p:nvSpPr>
        <p:spPr>
          <a:xfrm>
            <a:off x="4316818" y="1969857"/>
            <a:ext cx="2169041" cy="830997"/>
          </a:xfrm>
          <a:prstGeom prst="rect">
            <a:avLst/>
          </a:prstGeom>
          <a:noFill/>
        </p:spPr>
        <p:txBody>
          <a:bodyPr wrap="square" rtlCol="0">
            <a:spAutoFit/>
          </a:bodyPr>
          <a:lstStyle/>
          <a:p>
            <a:pPr algn="ctr"/>
            <a:r>
              <a:rPr lang="fr-FR" sz="2400" b="1" dirty="0">
                <a:solidFill>
                  <a:schemeClr val="bg1">
                    <a:lumMod val="65000"/>
                  </a:schemeClr>
                </a:solidFill>
              </a:rPr>
              <a:t>Porte d’entrée</a:t>
            </a:r>
          </a:p>
        </p:txBody>
      </p:sp>
      <p:sp>
        <p:nvSpPr>
          <p:cNvPr id="16" name="ZoneTexte 15"/>
          <p:cNvSpPr txBox="1"/>
          <p:nvPr/>
        </p:nvSpPr>
        <p:spPr>
          <a:xfrm>
            <a:off x="5794744" y="4233144"/>
            <a:ext cx="1913861" cy="461665"/>
          </a:xfrm>
          <a:prstGeom prst="rect">
            <a:avLst/>
          </a:prstGeom>
          <a:noFill/>
        </p:spPr>
        <p:txBody>
          <a:bodyPr wrap="square" rtlCol="0">
            <a:spAutoFit/>
          </a:bodyPr>
          <a:lstStyle/>
          <a:p>
            <a:pPr algn="ctr"/>
            <a:r>
              <a:rPr lang="fr-FR" sz="2400" b="1" dirty="0">
                <a:solidFill>
                  <a:schemeClr val="bg1">
                    <a:lumMod val="65000"/>
                  </a:schemeClr>
                </a:solidFill>
              </a:rPr>
              <a:t>Hôte</a:t>
            </a:r>
          </a:p>
        </p:txBody>
      </p:sp>
      <p:pic>
        <p:nvPicPr>
          <p:cNvPr id="2052" name="Picture 4" descr="Pinces De La Mâchoire, Outil, Extracteur De Cl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121289">
            <a:off x="4706882" y="4793790"/>
            <a:ext cx="5518002" cy="275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4"/>
          </p:nvPr>
        </p:nvSpPr>
        <p:spPr/>
        <p:txBody>
          <a:bodyPr/>
          <a:lstStyle/>
          <a:p>
            <a:fld id="{1AFD1BAC-15FC-402E-8C5D-074279D5295D}" type="slidenum">
              <a:rPr lang="fr-FR" smtClean="0"/>
              <a:t>9</a:t>
            </a:fld>
            <a:endParaRPr lang="fr-FR"/>
          </a:p>
        </p:txBody>
      </p:sp>
    </p:spTree>
    <p:extLst>
      <p:ext uri="{BB962C8B-B14F-4D97-AF65-F5344CB8AC3E}">
        <p14:creationId xmlns:p14="http://schemas.microsoft.com/office/powerpoint/2010/main" val="1019601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CPIAS">
  <a:themeElements>
    <a:clrScheme name="Personnalisé 1">
      <a:dk1>
        <a:srgbClr val="00206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CPIAS</Template>
  <TotalTime>12482</TotalTime>
  <Words>4524</Words>
  <Application>Microsoft Office PowerPoint</Application>
  <PresentationFormat>Affichage à l'écran (4:3)</PresentationFormat>
  <Paragraphs>614</Paragraphs>
  <Slides>48</Slides>
  <Notes>43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48</vt:i4>
      </vt:variant>
    </vt:vector>
  </HeadingPairs>
  <TitlesOfParts>
    <vt:vector size="55" baseType="lpstr">
      <vt:lpstr>Arial</vt:lpstr>
      <vt:lpstr>Calibri</vt:lpstr>
      <vt:lpstr>Century Gothic</vt:lpstr>
      <vt:lpstr>Kristen ITC</vt:lpstr>
      <vt:lpstr>Stencil</vt:lpstr>
      <vt:lpstr>Wingdings</vt:lpstr>
      <vt:lpstr>CPIAS</vt:lpstr>
      <vt:lpstr>Présentation PowerPoint</vt:lpstr>
      <vt:lpstr>Objectifs</vt:lpstr>
      <vt:lpstr>Objectifs</vt:lpstr>
      <vt:lpstr>Chaîne épidémiologique</vt:lpstr>
      <vt:lpstr>Chaîne épidémiologique</vt:lpstr>
      <vt:lpstr>Agent infectieux</vt:lpstr>
      <vt:lpstr>Chaîne épidémiologique</vt:lpstr>
      <vt:lpstr>Réservoir</vt:lpstr>
      <vt:lpstr>Chaîne épidémiologique</vt:lpstr>
      <vt:lpstr>Transmission interhumaine</vt:lpstr>
      <vt:lpstr>Chaîne épidémiologique</vt:lpstr>
      <vt:lpstr>Portes d’entrée</vt:lpstr>
      <vt:lpstr>Chaîne épidémiologique</vt:lpstr>
      <vt:lpstr>Hôte </vt:lpstr>
      <vt:lpstr>Synthèse </vt:lpstr>
      <vt:lpstr>Objectifs</vt:lpstr>
      <vt:lpstr>Présentation PowerPoint</vt:lpstr>
      <vt:lpstr>Pré-requis</vt:lpstr>
      <vt:lpstr>Hygiène des mains</vt:lpstr>
      <vt:lpstr>Hygiène des mains… [en images]</vt:lpstr>
      <vt:lpstr>Hygiène des mains… [en images]</vt:lpstr>
      <vt:lpstr>Présentation PowerPoint</vt:lpstr>
      <vt:lpstr>Port de gants</vt:lpstr>
      <vt:lpstr>Présentation PowerPoint</vt:lpstr>
      <vt:lpstr>Port de gants</vt:lpstr>
      <vt:lpstr>Retrait de gants</vt:lpstr>
      <vt:lpstr>Port de masque chirurgical</vt:lpstr>
      <vt:lpstr>Port de masque FFP2</vt:lpstr>
      <vt:lpstr>Port de masque grand public</vt:lpstr>
      <vt:lpstr>Présentation PowerPoint</vt:lpstr>
      <vt:lpstr>Retrait du masque</vt:lpstr>
      <vt:lpstr>Protection oculaire</vt:lpstr>
      <vt:lpstr>Protection de la tenue</vt:lpstr>
      <vt:lpstr>Habillage /déshabillage</vt:lpstr>
      <vt:lpstr>Retrait du tablier usage unique</vt:lpstr>
      <vt:lpstr>Entretien de l’environnement</vt:lpstr>
      <vt:lpstr>Synthèse des mesures</vt:lpstr>
      <vt:lpstr>Synthèse des mesures</vt:lpstr>
      <vt:lpstr>Synthèse des mesures</vt:lpstr>
      <vt:lpstr>Principaux messages (1)</vt:lpstr>
      <vt:lpstr>Principaux messages (2)</vt:lpstr>
      <vt:lpstr>Objectifs</vt:lpstr>
      <vt:lpstr>Présentation PowerPoint</vt:lpstr>
      <vt:lpstr>Repérage &amp; circuit du signalement</vt:lpstr>
      <vt:lpstr>Au final</vt:lpstr>
      <vt:lpstr>Pour aller plus loin…</vt:lpstr>
      <vt:lpstr>Avez-vous des questions ?</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Joel LEROY</dc:creator>
  <cp:lastModifiedBy>Lionel PAULET</cp:lastModifiedBy>
  <cp:revision>803</cp:revision>
  <cp:lastPrinted>2020-05-06T10:22:45Z</cp:lastPrinted>
  <dcterms:created xsi:type="dcterms:W3CDTF">2020-03-07T13:52:56Z</dcterms:created>
  <dcterms:modified xsi:type="dcterms:W3CDTF">2021-02-11T14:38:56Z</dcterms:modified>
</cp:coreProperties>
</file>